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94" r:id="rId7"/>
    <p:sldId id="295" r:id="rId8"/>
    <p:sldId id="299" r:id="rId9"/>
    <p:sldId id="260" r:id="rId10"/>
    <p:sldId id="293" r:id="rId11"/>
    <p:sldId id="262" r:id="rId12"/>
    <p:sldId id="263" r:id="rId13"/>
    <p:sldId id="285" r:id="rId14"/>
    <p:sldId id="286" r:id="rId15"/>
    <p:sldId id="301" r:id="rId16"/>
    <p:sldId id="264" r:id="rId17"/>
    <p:sldId id="287" r:id="rId18"/>
    <p:sldId id="288" r:id="rId19"/>
    <p:sldId id="289" r:id="rId20"/>
    <p:sldId id="283" r:id="rId21"/>
    <p:sldId id="290" r:id="rId22"/>
    <p:sldId id="265" r:id="rId23"/>
    <p:sldId id="298" r:id="rId24"/>
    <p:sldId id="282" r:id="rId25"/>
    <p:sldId id="292" r:id="rId26"/>
    <p:sldId id="296" r:id="rId27"/>
    <p:sldId id="300" r:id="rId28"/>
    <p:sldId id="291" r:id="rId29"/>
    <p:sldId id="281" r:id="rId30"/>
    <p:sldId id="267" r:id="rId31"/>
    <p:sldId id="297" r:id="rId32"/>
    <p:sldId id="268"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h62An3xZcXh1mZ1O+N6uuQ" hashData="nhCeK8mHcReOAnTBxORluL37sU4"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42" autoAdjust="0"/>
    <p:restoredTop sz="94660"/>
  </p:normalViewPr>
  <p:slideViewPr>
    <p:cSldViewPr>
      <p:cViewPr varScale="1">
        <p:scale>
          <a:sx n="102" d="100"/>
          <a:sy n="102" d="100"/>
        </p:scale>
        <p:origin x="-24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01.04.2016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01.04.2016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01.04.2016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01.04.2016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01.04.2016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01.04.2016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hyperlink" Target="http://lh4.ggpht.com/-LjVO7xnt-O8/VE7punlrTBI/AAAAAAAHzZ8/swsJNsJ_A9w/s1600-h/_1%5b10%5d.jpg"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hyperlink" Target="http://lh6.ggpht.com/-Ld2nIULMywA/VE7pkbquwWI/AAAAAAAHzY8/nZnvKAYMofU/s1600-h/clip_image013%5b5%5d.jp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0.xml"/><Relationship Id="rId3" Type="http://schemas.openxmlformats.org/officeDocument/2006/relationships/image" Target="../media/image4.jpeg"/><Relationship Id="rId7" Type="http://schemas.openxmlformats.org/officeDocument/2006/relationships/slide" Target="slide9.xml"/><Relationship Id="rId12" Type="http://schemas.openxmlformats.org/officeDocument/2006/relationships/slide" Target="slide16.xml"/><Relationship Id="rId17" Type="http://schemas.openxmlformats.org/officeDocument/2006/relationships/slide" Target="slide29.xml"/><Relationship Id="rId2" Type="http://schemas.openxmlformats.org/officeDocument/2006/relationships/image" Target="../media/image3.jpeg"/><Relationship Id="rId16" Type="http://schemas.openxmlformats.org/officeDocument/2006/relationships/slide" Target="slide28.xml"/><Relationship Id="rId1" Type="http://schemas.openxmlformats.org/officeDocument/2006/relationships/slideLayout" Target="../slideLayouts/slideLayout2.xml"/><Relationship Id="rId6" Type="http://schemas.openxmlformats.org/officeDocument/2006/relationships/slide" Target="slide7.xml"/><Relationship Id="rId11" Type="http://schemas.openxmlformats.org/officeDocument/2006/relationships/slide" Target="slide15.xml"/><Relationship Id="rId5" Type="http://schemas.openxmlformats.org/officeDocument/2006/relationships/slide" Target="slide5.xml"/><Relationship Id="rId15" Type="http://schemas.openxmlformats.org/officeDocument/2006/relationships/slide" Target="slide24.xml"/><Relationship Id="rId10" Type="http://schemas.openxmlformats.org/officeDocument/2006/relationships/slide" Target="slide12.xml"/><Relationship Id="rId4" Type="http://schemas.openxmlformats.org/officeDocument/2006/relationships/slide" Target="slide4.xml"/><Relationship Id="rId9" Type="http://schemas.openxmlformats.org/officeDocument/2006/relationships/slide" Target="slide11.xml"/><Relationship Id="rId14" Type="http://schemas.openxmlformats.org/officeDocument/2006/relationships/slide" Target="slide22.xml"/></Relationships>
</file>

<file path=ppt/slides/_rels/slide2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8.xml.rels><?xml version="1.0" encoding="UTF-8" standalone="yes"?>
<Relationships xmlns="http://schemas.openxmlformats.org/package/2006/relationships"><Relationship Id="rId8" Type="http://schemas.openxmlformats.org/officeDocument/2006/relationships/hyperlink" Target="http://www.youtube.com/watch?v=uBdLQIhjzOs" TargetMode="External"/><Relationship Id="rId13" Type="http://schemas.openxmlformats.org/officeDocument/2006/relationships/hyperlink" Target="http://video.mail.ru/mail/t.yaresko/2945/12247.html" TargetMode="External"/><Relationship Id="rId3" Type="http://schemas.openxmlformats.org/officeDocument/2006/relationships/hyperlink" Target="http://www.youtube.com/watch?v=01goEMkaPYk" TargetMode="External"/><Relationship Id="rId7" Type="http://schemas.openxmlformats.org/officeDocument/2006/relationships/hyperlink" Target="http://video.mail.ru/mail/sibgatullinramazan/2001/2456.html" TargetMode="External"/><Relationship Id="rId12" Type="http://schemas.openxmlformats.org/officeDocument/2006/relationships/hyperlink" Target="http://www.youtube.com/watch?v=vBScoPmefHs"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www.youtube.com/watch?v=Ix8CC7pjq7Q" TargetMode="External"/><Relationship Id="rId11" Type="http://schemas.openxmlformats.org/officeDocument/2006/relationships/hyperlink" Target="http://movieru.ru/video/stranoe-delo/strannoe-delo-rasputin-ispoved-padshego-angela.html" TargetMode="External"/><Relationship Id="rId5" Type="http://schemas.openxmlformats.org/officeDocument/2006/relationships/hyperlink" Target="http://videoheghem.com/161586212" TargetMode="External"/><Relationship Id="rId10" Type="http://schemas.openxmlformats.org/officeDocument/2006/relationships/hyperlink" Target="http://video.mail.ru/mail/zoya_hakimova/425/1105.html" TargetMode="External"/><Relationship Id="rId4" Type="http://schemas.openxmlformats.org/officeDocument/2006/relationships/hyperlink" Target="http://uakino.net/video/6227" TargetMode="External"/><Relationship Id="rId9" Type="http://schemas.openxmlformats.org/officeDocument/2006/relationships/hyperlink" Target="http://videosha.ru/164979748"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png"/><Relationship Id="rId4" Type="http://schemas.openxmlformats.org/officeDocument/2006/relationships/image" Target="../media/image56.jpeg"/></Relationships>
</file>

<file path=ppt/slides/_rels/slide3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lh5.ggpht.com/-IYCH-e8M82M/VE7pKsq0ETI/AAAAAAAHzWc/dSIugit9Onc/s1600-h/grigori_rasputin___8_by_terra4321-d5md54k%5b4%5d.jpg" TargetMode="External"/><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img2.jpg"/>
          <p:cNvPicPr>
            <a:picLocks noChangeAspect="1"/>
          </p:cNvPicPr>
          <p:nvPr/>
        </p:nvPicPr>
        <p:blipFill>
          <a:blip r:embed="rId2"/>
          <a:stretch>
            <a:fillRect/>
          </a:stretch>
        </p:blipFill>
        <p:spPr>
          <a:xfrm>
            <a:off x="-214346" y="0"/>
            <a:ext cx="9500775" cy="6858000"/>
          </a:xfrm>
          <a:prstGeom prst="rect">
            <a:avLst/>
          </a:prstGeom>
          <a:ln>
            <a:solidFill>
              <a:schemeClr val="bg1">
                <a:lumMod val="85000"/>
              </a:schemeClr>
            </a:solidFill>
          </a:ln>
        </p:spPr>
      </p:pic>
      <p:sp>
        <p:nvSpPr>
          <p:cNvPr id="2" name="Заголовок 1"/>
          <p:cNvSpPr>
            <a:spLocks noGrp="1"/>
          </p:cNvSpPr>
          <p:nvPr>
            <p:ph type="ctrTitle"/>
          </p:nvPr>
        </p:nvSpPr>
        <p:spPr>
          <a:xfrm>
            <a:off x="714348" y="500042"/>
            <a:ext cx="7772400" cy="1470025"/>
          </a:xfrm>
        </p:spPr>
        <p:txBody>
          <a:bodyPr>
            <a:normAutofit fontScale="90000"/>
          </a:bodyPr>
          <a:lstStyle/>
          <a:p>
            <a:r>
              <a:rPr lang="ru-RU" sz="4000" b="1" dirty="0" smtClean="0"/>
              <a:t>Виртуальная выставка</a:t>
            </a:r>
            <a:r>
              <a:rPr lang="ru-RU" dirty="0" smtClean="0"/>
              <a:t/>
            </a:r>
            <a:br>
              <a:rPr lang="ru-RU" dirty="0" smtClean="0"/>
            </a:br>
            <a:r>
              <a:rPr lang="ru-RU" sz="4900" dirty="0" smtClean="0">
                <a:effectLst>
                  <a:outerShdw blurRad="38100" dist="38100" dir="2700000" algn="tl">
                    <a:srgbClr val="000000">
                      <a:alpha val="43137"/>
                    </a:srgbClr>
                  </a:outerShdw>
                </a:effectLst>
                <a:latin typeface="Arial Black" pitchFamily="34" charset="0"/>
              </a:rPr>
              <a:t>«ЗАГАДОЧНЫЙ </a:t>
            </a:r>
            <a:br>
              <a:rPr lang="ru-RU" sz="4900" dirty="0" smtClean="0">
                <a:effectLst>
                  <a:outerShdw blurRad="38100" dist="38100" dir="2700000" algn="tl">
                    <a:srgbClr val="000000">
                      <a:alpha val="43137"/>
                    </a:srgbClr>
                  </a:outerShdw>
                </a:effectLst>
                <a:latin typeface="Arial Black" pitchFamily="34" charset="0"/>
              </a:rPr>
            </a:br>
            <a:r>
              <a:rPr lang="ru-RU" sz="4900" dirty="0" smtClean="0">
                <a:effectLst>
                  <a:outerShdw blurRad="38100" dist="38100" dir="2700000" algn="tl">
                    <a:srgbClr val="000000">
                      <a:alpha val="43137"/>
                    </a:srgbClr>
                  </a:outerShdw>
                </a:effectLst>
                <a:latin typeface="Arial Black" pitchFamily="34" charset="0"/>
              </a:rPr>
              <a:t>ФАВОРИТ»</a:t>
            </a:r>
            <a:endParaRPr lang="ru-RU" dirty="0">
              <a:effectLst>
                <a:outerShdw blurRad="38100" dist="38100" dir="2700000" algn="tl">
                  <a:srgbClr val="000000">
                    <a:alpha val="43137"/>
                  </a:srgbClr>
                </a:outerShdw>
              </a:effectLst>
              <a:latin typeface="Arial Black" pitchFamily="34" charset="0"/>
            </a:endParaRPr>
          </a:p>
        </p:txBody>
      </p:sp>
      <p:sp>
        <p:nvSpPr>
          <p:cNvPr id="3" name="Подзаголовок 2"/>
          <p:cNvSpPr>
            <a:spLocks noGrp="1"/>
          </p:cNvSpPr>
          <p:nvPr>
            <p:ph type="subTitle" idx="1"/>
          </p:nvPr>
        </p:nvSpPr>
        <p:spPr>
          <a:xfrm>
            <a:off x="357158" y="6286520"/>
            <a:ext cx="8429684" cy="428628"/>
          </a:xfrm>
          <a:solidFill>
            <a:schemeClr val="bg1">
              <a:lumMod val="85000"/>
            </a:schemeClr>
          </a:solidFill>
        </p:spPr>
        <p:txBody>
          <a:bodyPr>
            <a:normAutofit lnSpcReduction="10000"/>
          </a:bodyPr>
          <a:lstStyle/>
          <a:p>
            <a:r>
              <a:rPr lang="ru-RU" sz="2400" b="1" dirty="0" smtClean="0">
                <a:solidFill>
                  <a:schemeClr val="bg2">
                    <a:lumMod val="10000"/>
                  </a:schemeClr>
                </a:solidFill>
                <a:latin typeface="StudioScriptCTT" pitchFamily="2" charset="0"/>
                <a:cs typeface="Times New Roman" pitchFamily="18" charset="0"/>
              </a:rPr>
              <a:t>МУК «Тульская библиотечная система»©</a:t>
            </a:r>
          </a:p>
          <a:p>
            <a:endParaRPr lang="ru-RU" dirty="0"/>
          </a:p>
        </p:txBody>
      </p:sp>
      <p:pic>
        <p:nvPicPr>
          <p:cNvPr id="5" name="Рисунок 4" descr="1GVLek7WgUo.jpg"/>
          <p:cNvPicPr>
            <a:picLocks noChangeAspect="1"/>
          </p:cNvPicPr>
          <p:nvPr/>
        </p:nvPicPr>
        <p:blipFill>
          <a:blip r:embed="rId3" cstate="email"/>
          <a:stretch>
            <a:fillRect/>
          </a:stretch>
        </p:blipFill>
        <p:spPr>
          <a:xfrm>
            <a:off x="2786050" y="2714620"/>
            <a:ext cx="3589210" cy="3286148"/>
          </a:xfrm>
          <a:prstGeom prst="rect">
            <a:avLst/>
          </a:prstGeom>
          <a:ln w="38100">
            <a:solidFill>
              <a:schemeClr val="bg2">
                <a:lumMod val="25000"/>
                <a:alpha val="96000"/>
              </a:schemeClr>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solidFill>
            <a:schemeClr val="bg2">
              <a:lumMod val="50000"/>
            </a:schemeClr>
          </a:solidFill>
        </p:spPr>
        <p:txBody>
          <a:bodyPr/>
          <a:lstStyle/>
          <a:p>
            <a:r>
              <a:rPr lang="ru-RU"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Распутин и церковь</a:t>
            </a:r>
            <a:endParaRPr lang="ru-RU" b="1" i="1" spc="100"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Прямоугольник 5"/>
          <p:cNvSpPr/>
          <p:nvPr/>
        </p:nvSpPr>
        <p:spPr>
          <a:xfrm>
            <a:off x="5643570" y="4071942"/>
            <a:ext cx="3000396" cy="107157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200" dirty="0" smtClean="0">
              <a:solidFill>
                <a:schemeClr val="tx1"/>
              </a:solidFill>
              <a:latin typeface="Times New Roman" pitchFamily="18" charset="0"/>
              <a:cs typeface="Times New Roman" pitchFamily="18" charset="0"/>
            </a:endParaRPr>
          </a:p>
          <a:p>
            <a:pPr lvl="0"/>
            <a:r>
              <a:rPr lang="ru-RU" sz="1200" dirty="0" err="1" smtClean="0">
                <a:solidFill>
                  <a:schemeClr val="tx1"/>
                </a:solidFill>
                <a:latin typeface="Times New Roman" pitchFamily="18" charset="0"/>
                <a:cs typeface="Times New Roman" pitchFamily="18" charset="0"/>
              </a:rPr>
              <a:t>Симанович</a:t>
            </a:r>
            <a:r>
              <a:rPr lang="ru-RU" sz="1200" dirty="0" smtClean="0">
                <a:solidFill>
                  <a:schemeClr val="tx1"/>
                </a:solidFill>
                <a:latin typeface="Times New Roman" pitchFamily="18" charset="0"/>
                <a:cs typeface="Times New Roman" pitchFamily="18" charset="0"/>
              </a:rPr>
              <a:t>, А. Распутин и евреи : воспоминания личного секретаря Григория Распутина. Ч.1.  / Арон </a:t>
            </a:r>
            <a:r>
              <a:rPr lang="ru-RU" sz="1200" dirty="0" err="1" smtClean="0">
                <a:solidFill>
                  <a:schemeClr val="tx1"/>
                </a:solidFill>
                <a:latin typeface="Times New Roman" pitchFamily="18" charset="0"/>
                <a:cs typeface="Times New Roman" pitchFamily="18" charset="0"/>
              </a:rPr>
              <a:t>Симанович</a:t>
            </a:r>
            <a:r>
              <a:rPr lang="ru-RU" sz="1200" dirty="0" smtClean="0">
                <a:solidFill>
                  <a:schemeClr val="tx1"/>
                </a:solidFill>
                <a:latin typeface="Times New Roman" pitchFamily="18" charset="0"/>
                <a:cs typeface="Times New Roman" pitchFamily="18" charset="0"/>
              </a:rPr>
              <a:t>. – Рига : Историческая б-ка, 1991. – 46 с. - (Историческая библиотека). </a:t>
            </a:r>
          </a:p>
          <a:p>
            <a:pPr algn="ctr"/>
            <a:endParaRPr lang="ru-RU" sz="1200" dirty="0">
              <a:solidFill>
                <a:schemeClr val="tx1"/>
              </a:solidFill>
              <a:latin typeface="Times New Roman" pitchFamily="18" charset="0"/>
              <a:cs typeface="Times New Roman" pitchFamily="18" charset="0"/>
            </a:endParaRPr>
          </a:p>
        </p:txBody>
      </p:sp>
      <p:sp>
        <p:nvSpPr>
          <p:cNvPr id="7" name="Прямоугольник 6"/>
          <p:cNvSpPr/>
          <p:nvPr/>
        </p:nvSpPr>
        <p:spPr>
          <a:xfrm>
            <a:off x="500034" y="5357826"/>
            <a:ext cx="8126924" cy="1214446"/>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ru-RU" sz="1400" dirty="0" smtClean="0">
                <a:solidFill>
                  <a:schemeClr val="bg2">
                    <a:lumMod val="10000"/>
                  </a:schemeClr>
                </a:solidFill>
                <a:latin typeface="Times New Roman" pitchFamily="18" charset="0"/>
                <a:cs typeface="Times New Roman" pitchFamily="18" charset="0"/>
              </a:rPr>
              <a:t>В 18 лет Григорий Распутин совершил первое паломничество в Верхотурский монастырь, но решил не брать монашеский обет, а продолжить странствование по святым местам мира, дойдя до греческой горы Афон и Иерусалима. Тогда ему удалось завязать контакты со многими монахами, странниками и представителями духовенства, что в будущем историки связали с политическим смыслом его деятельности</a:t>
            </a:r>
            <a:endParaRPr lang="ru-RU" sz="1400" i="1" dirty="0">
              <a:solidFill>
                <a:schemeClr val="bg2">
                  <a:lumMod val="10000"/>
                </a:schemeClr>
              </a:solidFill>
              <a:latin typeface="Times New Roman" pitchFamily="18" charset="0"/>
              <a:cs typeface="Times New Roman" pitchFamily="18" charset="0"/>
            </a:endParaRPr>
          </a:p>
        </p:txBody>
      </p:sp>
      <p:pic>
        <p:nvPicPr>
          <p:cNvPr id="9" name="Рисунок 8" descr="big.jpg"/>
          <p:cNvPicPr>
            <a:picLocks noChangeAspect="1"/>
          </p:cNvPicPr>
          <p:nvPr/>
        </p:nvPicPr>
        <p:blipFill>
          <a:blip r:embed="rId3" cstate="email"/>
          <a:srcRect/>
          <a:stretch>
            <a:fillRect/>
          </a:stretch>
        </p:blipFill>
        <p:spPr>
          <a:xfrm>
            <a:off x="500034" y="1823348"/>
            <a:ext cx="4877476" cy="3286148"/>
          </a:xfrm>
          <a:prstGeom prst="rect">
            <a:avLst/>
          </a:prstGeom>
          <a:ln w="38100">
            <a:solidFill>
              <a:schemeClr val="bg2">
                <a:lumMod val="25000"/>
              </a:schemeClr>
            </a:solidFill>
          </a:ln>
        </p:spPr>
      </p:pic>
      <p:pic>
        <p:nvPicPr>
          <p:cNvPr id="10" name="Рисунок 9" descr="3209336_sbig1.jpg"/>
          <p:cNvPicPr>
            <a:picLocks noChangeAspect="1"/>
          </p:cNvPicPr>
          <p:nvPr/>
        </p:nvPicPr>
        <p:blipFill>
          <a:blip r:embed="rId4" cstate="email"/>
          <a:stretch>
            <a:fillRect/>
          </a:stretch>
        </p:blipFill>
        <p:spPr>
          <a:xfrm>
            <a:off x="6429388" y="1785926"/>
            <a:ext cx="1485643" cy="21431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фон.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28596" y="0"/>
            <a:ext cx="8229600" cy="1143000"/>
          </a:xfrm>
        </p:spPr>
        <p:txBody>
          <a:bodyPr/>
          <a:lstStyle/>
          <a:p>
            <a:endParaRPr lang="ru-RU" dirty="0"/>
          </a:p>
        </p:txBody>
      </p:sp>
      <p:sp>
        <p:nvSpPr>
          <p:cNvPr id="4" name="Прямоугольник 3"/>
          <p:cNvSpPr/>
          <p:nvPr/>
        </p:nvSpPr>
        <p:spPr>
          <a:xfrm>
            <a:off x="428596" y="1571612"/>
            <a:ext cx="8215370" cy="1428760"/>
          </a:xfrm>
          <a:prstGeom prst="rect">
            <a:avLst/>
          </a:prstGeom>
          <a:solidFill>
            <a:schemeClr val="bg2">
              <a:lumMod val="7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tx1"/>
                </a:solidFill>
                <a:latin typeface="Times New Roman" pitchFamily="18" charset="0"/>
                <a:cs typeface="Times New Roman" pitchFamily="18" charset="0"/>
              </a:rPr>
              <a:t>Слава Распутина опередила его самого - слух о его подвижнической жизни дошел до столицы и стал известен высшим духовным чинам. По приезде в Петербург, благодаря рекомендательному письму, его принимает Его Святейшество Феофан, инспектор Духовной Академии, который видит в нем истинного сына русской земли, самобытного христианина, не церковного, а божьего человека. Распутин производит впечатление не только своей духовностью, но и внешностью</a:t>
            </a:r>
            <a:endParaRPr lang="ru-RU" sz="1400" dirty="0">
              <a:solidFill>
                <a:schemeClr val="tx1"/>
              </a:solidFill>
            </a:endParaRPr>
          </a:p>
        </p:txBody>
      </p:sp>
      <p:sp>
        <p:nvSpPr>
          <p:cNvPr id="5" name="Прямоугольник 4"/>
          <p:cNvSpPr/>
          <p:nvPr/>
        </p:nvSpPr>
        <p:spPr>
          <a:xfrm>
            <a:off x="428596" y="3143248"/>
            <a:ext cx="5786478" cy="2571768"/>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ru-RU" sz="1400" dirty="0" smtClean="0">
                <a:solidFill>
                  <a:schemeClr val="tx1"/>
                </a:solidFill>
                <a:latin typeface="Times New Roman" pitchFamily="18" charset="0"/>
                <a:cs typeface="Times New Roman" pitchFamily="18" charset="0"/>
              </a:rPr>
              <a:t>Наиболее ярко его описывает </a:t>
            </a:r>
            <a:r>
              <a:rPr lang="ru-RU" sz="1400" b="1" dirty="0" smtClean="0">
                <a:solidFill>
                  <a:schemeClr val="tx1"/>
                </a:solidFill>
                <a:latin typeface="Times New Roman" pitchFamily="18" charset="0"/>
                <a:cs typeface="Times New Roman" pitchFamily="18" charset="0"/>
              </a:rPr>
              <a:t>А.Труайя</a:t>
            </a:r>
            <a:r>
              <a:rPr lang="ru-RU" sz="1400" b="1" baseline="30000" dirty="0" smtClean="0">
                <a:solidFill>
                  <a:schemeClr val="tx1"/>
                </a:solidFill>
                <a:latin typeface="Times New Roman" pitchFamily="18" charset="0"/>
                <a:cs typeface="Times New Roman" pitchFamily="18" charset="0"/>
              </a:rPr>
              <a:t>1</a:t>
            </a:r>
            <a:r>
              <a:rPr lang="ru-RU" sz="1400" dirty="0" smtClean="0">
                <a:solidFill>
                  <a:schemeClr val="tx1"/>
                </a:solidFill>
                <a:latin typeface="Times New Roman" pitchFamily="18" charset="0"/>
                <a:cs typeface="Times New Roman" pitchFamily="18" charset="0"/>
              </a:rPr>
              <a:t>:</a:t>
            </a:r>
          </a:p>
          <a:p>
            <a:pPr algn="just"/>
            <a:r>
              <a:rPr lang="ru-RU" sz="1600" i="1" dirty="0" smtClean="0">
                <a:solidFill>
                  <a:srgbClr val="002060"/>
                </a:solidFill>
                <a:latin typeface="Times New Roman" pitchFamily="18" charset="0"/>
                <a:cs typeface="Times New Roman" pitchFamily="18" charset="0"/>
              </a:rPr>
              <a:t>«Мужик высокого роста, худой, с длинными и прямыми волосами, клочковатой бородой, на лбу шрам. Лицо , изрезанное морщинами, широкий нос с раздувающимися ноздрями. Более всего привлекают внимание его глаза. Взгляд выдает магнетическую силу. Рубашка, стянутая на талии ремнем, не закрывает бедер. Широкие штаны заправлены в сапоги с высокими голенищами. Несмотря на деревенский стиль, он чувствует себя удобно и привольно в любом обществе» </a:t>
            </a:r>
            <a:endParaRPr lang="ru-RU" sz="1600" i="1" dirty="0">
              <a:solidFill>
                <a:srgbClr val="002060"/>
              </a:solidFill>
              <a:latin typeface="Times New Roman" pitchFamily="18" charset="0"/>
              <a:cs typeface="Times New Roman" pitchFamily="18" charset="0"/>
            </a:endParaRPr>
          </a:p>
        </p:txBody>
      </p:sp>
      <p:pic>
        <p:nvPicPr>
          <p:cNvPr id="6" name="Рисунок 5" descr="_1">
            <a:hlinkClick r:id="rId3" tgtFrame="&quot;_blank&quot;"/>
          </p:cNvPr>
          <p:cNvPicPr/>
          <p:nvPr/>
        </p:nvPicPr>
        <p:blipFill>
          <a:blip r:embed="rId4" cstate="email"/>
          <a:srcRect/>
          <a:stretch>
            <a:fillRect/>
          </a:stretch>
        </p:blipFill>
        <p:spPr bwMode="auto">
          <a:xfrm>
            <a:off x="6429388" y="3143248"/>
            <a:ext cx="2143140" cy="2571744"/>
          </a:xfrm>
          <a:prstGeom prst="rect">
            <a:avLst/>
          </a:prstGeom>
          <a:ln w="38100">
            <a:solidFill>
              <a:schemeClr val="bg2">
                <a:lumMod val="25000"/>
              </a:schemeClr>
            </a:solidFill>
          </a:ln>
          <a:effectLst>
            <a:outerShdw blurRad="292100" dist="139700" dir="2700000" algn="tl" rotWithShape="0">
              <a:srgbClr val="333333">
                <a:alpha val="65000"/>
              </a:srgbClr>
            </a:outerShdw>
          </a:effectLst>
        </p:spPr>
      </p:pic>
      <p:sp>
        <p:nvSpPr>
          <p:cNvPr id="7" name="Заголовок 1"/>
          <p:cNvSpPr txBox="1">
            <a:spLocks/>
          </p:cNvSpPr>
          <p:nvPr/>
        </p:nvSpPr>
        <p:spPr>
          <a:xfrm>
            <a:off x="428596" y="214290"/>
            <a:ext cx="8229600" cy="1143000"/>
          </a:xfrm>
          <a:prstGeom prst="rect">
            <a:avLst/>
          </a:prstGeom>
          <a:solidFill>
            <a:schemeClr val="bg2">
              <a:lumMod val="5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1" u="none" strike="noStrike" kern="1200" cap="none" spc="100" normalizeH="0" baseline="0" noProof="0" dirty="0" smtClean="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Приезд в</a:t>
            </a:r>
            <a:r>
              <a:rPr kumimoji="0" lang="ru-RU" sz="4400" b="1" i="1" u="none" strike="noStrike" kern="1200" cap="none" spc="100" normalizeH="0" noProof="0" dirty="0" smtClean="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Петербург</a:t>
            </a:r>
            <a:endParaRPr kumimoji="0" lang="ru-RU" sz="4400" b="1" i="1" u="none" strike="noStrike" kern="1200" cap="none" spc="10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9" name="Прямоугольник 8"/>
          <p:cNvSpPr/>
          <p:nvPr/>
        </p:nvSpPr>
        <p:spPr>
          <a:xfrm>
            <a:off x="428596" y="5929330"/>
            <a:ext cx="8215370" cy="6429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baseline="30000" dirty="0" smtClean="0">
                <a:solidFill>
                  <a:schemeClr val="bg2">
                    <a:lumMod val="10000"/>
                  </a:schemeClr>
                </a:solidFill>
                <a:latin typeface="Times New Roman" pitchFamily="18" charset="0"/>
                <a:cs typeface="Times New Roman" pitchFamily="18" charset="0"/>
              </a:rPr>
              <a:t>1</a:t>
            </a:r>
            <a:r>
              <a:rPr lang="ru-RU" sz="1200" dirty="0" smtClean="0">
                <a:solidFill>
                  <a:schemeClr val="tx1"/>
                </a:solidFill>
                <a:latin typeface="Times New Roman" pitchFamily="18" charset="0"/>
                <a:cs typeface="Times New Roman" pitchFamily="18" charset="0"/>
              </a:rPr>
              <a:t> </a:t>
            </a:r>
            <a:r>
              <a:rPr lang="ru-RU" sz="1200" b="1" dirty="0" smtClean="0">
                <a:solidFill>
                  <a:schemeClr val="tx1"/>
                </a:solidFill>
                <a:latin typeface="Times New Roman" pitchFamily="18" charset="0"/>
                <a:cs typeface="Times New Roman" pitchFamily="18" charset="0"/>
              </a:rPr>
              <a:t>Анри Труайя (</a:t>
            </a:r>
            <a:r>
              <a:rPr lang="ru-RU" sz="1200" dirty="0" smtClean="0">
                <a:solidFill>
                  <a:schemeClr val="tx1"/>
                </a:solidFill>
                <a:latin typeface="Times New Roman" pitchFamily="18" charset="0"/>
                <a:cs typeface="Times New Roman" pitchFamily="18" charset="0"/>
              </a:rPr>
              <a:t>1911— 2007) — французский писатель. Член Французской академии, лауреат многочисленных литературных премий, автор более сотни томов исторических и художественных произведений, исследователь исторического наследия России</a:t>
            </a:r>
            <a:endParaRPr lang="ru-RU" sz="1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ru-RU"/>
          </a:p>
        </p:txBody>
      </p:sp>
      <p:sp>
        <p:nvSpPr>
          <p:cNvPr id="5" name="Заголовок 1"/>
          <p:cNvSpPr txBox="1">
            <a:spLocks/>
          </p:cNvSpPr>
          <p:nvPr/>
        </p:nvSpPr>
        <p:spPr>
          <a:xfrm>
            <a:off x="428596" y="214290"/>
            <a:ext cx="8229600" cy="1143000"/>
          </a:xfrm>
          <a:prstGeom prst="rect">
            <a:avLst/>
          </a:prstGeom>
          <a:solidFill>
            <a:schemeClr val="bg2">
              <a:lumMod val="5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1" u="none" strike="noStrike" kern="1200" cap="none" spc="100" normalizeH="0" baseline="0" noProof="0" dirty="0" smtClean="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Отношения</a:t>
            </a:r>
            <a:r>
              <a:rPr kumimoji="0" lang="ru-RU" sz="4400" b="1" i="1" u="none" strike="noStrike" kern="1200" cap="none" spc="100" normalizeH="0" noProof="0" dirty="0" smtClean="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с </a:t>
            </a:r>
            <a:r>
              <a:rPr lang="ru-RU" sz="4400" b="1" i="1" spc="100" dirty="0" err="1"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ц</a:t>
            </a:r>
            <a:r>
              <a:rPr kumimoji="0" lang="ru-RU" sz="4400" b="1" i="1" u="none" strike="noStrike" kern="1200" cap="none" spc="100" normalizeH="0" noProof="0" dirty="0" err="1" smtClean="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арской</a:t>
            </a:r>
            <a:r>
              <a:rPr kumimoji="0" lang="ru-RU" sz="4400" b="1" i="1" u="none" strike="noStrike" kern="1200" cap="none" spc="100" normalizeH="0" noProof="0" dirty="0" smtClean="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семьёй</a:t>
            </a:r>
            <a:endParaRPr kumimoji="0" lang="ru-RU" sz="4400" b="1" i="1" u="none" strike="noStrike" kern="1200" cap="none" spc="10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6" name="Прямоугольник 5"/>
          <p:cNvSpPr/>
          <p:nvPr/>
        </p:nvSpPr>
        <p:spPr>
          <a:xfrm>
            <a:off x="439482" y="1500174"/>
            <a:ext cx="8204484" cy="2071702"/>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ru-RU" sz="1400" dirty="0" smtClean="0">
                <a:solidFill>
                  <a:schemeClr val="tx1"/>
                </a:solidFill>
                <a:latin typeface="Times New Roman" pitchFamily="18" charset="0"/>
                <a:cs typeface="Times New Roman" pitchFamily="18" charset="0"/>
              </a:rPr>
              <a:t>Дата первой личной встречи с императором хорошо известна – 1 ноября 1905 года </a:t>
            </a:r>
            <a:r>
              <a:rPr lang="ru-RU" sz="1400" b="1" dirty="0" smtClean="0">
                <a:solidFill>
                  <a:schemeClr val="tx1"/>
                </a:solidFill>
                <a:latin typeface="Times New Roman" pitchFamily="18" charset="0"/>
                <a:cs typeface="Times New Roman" pitchFamily="18" charset="0"/>
              </a:rPr>
              <a:t>Николай </a:t>
            </a:r>
            <a:r>
              <a:rPr lang="en-US" sz="1400" b="1" dirty="0" smtClean="0">
                <a:solidFill>
                  <a:schemeClr val="tx1"/>
                </a:solidFill>
                <a:latin typeface="Times New Roman" pitchFamily="18" charset="0"/>
                <a:cs typeface="Times New Roman" pitchFamily="18" charset="0"/>
              </a:rPr>
              <a:t>II</a:t>
            </a:r>
            <a:r>
              <a:rPr lang="ru-RU" sz="1400" b="1" dirty="0" smtClean="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записал в своем дневнике: </a:t>
            </a:r>
            <a:r>
              <a:rPr lang="ru-RU" sz="1600" i="1" dirty="0" smtClean="0">
                <a:solidFill>
                  <a:srgbClr val="002060"/>
                </a:solidFill>
                <a:latin typeface="Times New Roman" pitchFamily="18" charset="0"/>
                <a:cs typeface="Times New Roman" pitchFamily="18" charset="0"/>
              </a:rPr>
              <a:t>«1 ноября. Вторник. Холодный ветреный день. От берега замёрзло до конца нашего канала и ровной полосой в обе стороны. Был очень занят всё утро. Завтракали: кн. Орлов и Ресин (</a:t>
            </a:r>
            <a:r>
              <a:rPr lang="ru-RU" sz="1600" i="1" dirty="0" err="1" smtClean="0">
                <a:solidFill>
                  <a:srgbClr val="002060"/>
                </a:solidFill>
                <a:latin typeface="Times New Roman" pitchFamily="18" charset="0"/>
                <a:cs typeface="Times New Roman" pitchFamily="18" charset="0"/>
              </a:rPr>
              <a:t>деж</a:t>
            </a:r>
            <a:r>
              <a:rPr lang="ru-RU" sz="1600" i="1" dirty="0" smtClean="0">
                <a:solidFill>
                  <a:srgbClr val="002060"/>
                </a:solidFill>
                <a:latin typeface="Times New Roman" pitchFamily="18" charset="0"/>
                <a:cs typeface="Times New Roman" pitchFamily="18" charset="0"/>
              </a:rPr>
              <a:t>.). Погулял. В 4 часа поехали на Сергиевку. Пили чай с </a:t>
            </a:r>
            <a:r>
              <a:rPr lang="ru-RU" sz="1600" i="1" dirty="0" err="1" smtClean="0">
                <a:solidFill>
                  <a:srgbClr val="002060"/>
                </a:solidFill>
                <a:latin typeface="Times New Roman" pitchFamily="18" charset="0"/>
                <a:cs typeface="Times New Roman" pitchFamily="18" charset="0"/>
              </a:rPr>
              <a:t>Милицей</a:t>
            </a:r>
            <a:r>
              <a:rPr lang="ru-RU" sz="1600" i="1" dirty="0" smtClean="0">
                <a:solidFill>
                  <a:srgbClr val="002060"/>
                </a:solidFill>
                <a:latin typeface="Times New Roman" pitchFamily="18" charset="0"/>
                <a:cs typeface="Times New Roman" pitchFamily="18" charset="0"/>
              </a:rPr>
              <a:t> и </a:t>
            </a:r>
            <a:r>
              <a:rPr lang="ru-RU" sz="1600" i="1" dirty="0" err="1" smtClean="0">
                <a:solidFill>
                  <a:srgbClr val="002060"/>
                </a:solidFill>
                <a:latin typeface="Times New Roman" pitchFamily="18" charset="0"/>
                <a:cs typeface="Times New Roman" pitchFamily="18" charset="0"/>
              </a:rPr>
              <a:t>Станой</a:t>
            </a:r>
            <a:r>
              <a:rPr lang="ru-RU" sz="1600" i="1" dirty="0" smtClean="0">
                <a:solidFill>
                  <a:srgbClr val="002060"/>
                </a:solidFill>
                <a:latin typeface="Times New Roman" pitchFamily="18" charset="0"/>
                <a:cs typeface="Times New Roman" pitchFamily="18" charset="0"/>
              </a:rPr>
              <a:t>. Познакомились с человеком Божиим – Григорием из </a:t>
            </a:r>
            <a:r>
              <a:rPr lang="ru-RU" sz="1600" i="1" dirty="0" err="1" smtClean="0">
                <a:solidFill>
                  <a:srgbClr val="002060"/>
                </a:solidFill>
                <a:latin typeface="Times New Roman" pitchFamily="18" charset="0"/>
                <a:cs typeface="Times New Roman" pitchFamily="18" charset="0"/>
              </a:rPr>
              <a:t>Тобольской</a:t>
            </a:r>
            <a:r>
              <a:rPr lang="ru-RU" sz="1600" i="1" dirty="0" smtClean="0">
                <a:solidFill>
                  <a:srgbClr val="002060"/>
                </a:solidFill>
                <a:latin typeface="Times New Roman" pitchFamily="18" charset="0"/>
                <a:cs typeface="Times New Roman" pitchFamily="18" charset="0"/>
              </a:rPr>
              <a:t> губ. Вечером укладывался, много занимался и провёл вечер с </a:t>
            </a:r>
            <a:r>
              <a:rPr lang="ru-RU" sz="1600" i="1" dirty="0" err="1" smtClean="0">
                <a:solidFill>
                  <a:srgbClr val="002060"/>
                </a:solidFill>
                <a:latin typeface="Times New Roman" pitchFamily="18" charset="0"/>
                <a:cs typeface="Times New Roman" pitchFamily="18" charset="0"/>
              </a:rPr>
              <a:t>Аликс</a:t>
            </a:r>
            <a:r>
              <a:rPr lang="ru-RU" sz="1600" i="1" dirty="0" smtClean="0">
                <a:solidFill>
                  <a:srgbClr val="002060"/>
                </a:solidFill>
                <a:latin typeface="Times New Roman" pitchFamily="18" charset="0"/>
                <a:cs typeface="Times New Roman" pitchFamily="18" charset="0"/>
              </a:rPr>
              <a:t>» </a:t>
            </a:r>
          </a:p>
        </p:txBody>
      </p:sp>
      <p:pic>
        <p:nvPicPr>
          <p:cNvPr id="7" name="Содержимое 6" descr="168351_600.jpg"/>
          <p:cNvPicPr>
            <a:picLocks noGrp="1" noChangeAspect="1"/>
          </p:cNvPicPr>
          <p:nvPr>
            <p:ph idx="1"/>
          </p:nvPr>
        </p:nvPicPr>
        <p:blipFill>
          <a:blip r:embed="rId3" cstate="email"/>
          <a:stretch>
            <a:fillRect/>
          </a:stretch>
        </p:blipFill>
        <p:spPr>
          <a:xfrm>
            <a:off x="450368" y="3643314"/>
            <a:ext cx="3052744" cy="3079232"/>
          </a:xfrm>
          <a:ln w="38100">
            <a:solidFill>
              <a:schemeClr val="bg2">
                <a:lumMod val="25000"/>
              </a:schemeClr>
            </a:solidFill>
          </a:ln>
        </p:spPr>
      </p:pic>
      <p:pic>
        <p:nvPicPr>
          <p:cNvPr id="8" name="Рисунок 7" descr="1010656185.jpg"/>
          <p:cNvPicPr>
            <a:picLocks noChangeAspect="1"/>
          </p:cNvPicPr>
          <p:nvPr/>
        </p:nvPicPr>
        <p:blipFill>
          <a:blip r:embed="rId4" cstate="email"/>
          <a:stretch>
            <a:fillRect/>
          </a:stretch>
        </p:blipFill>
        <p:spPr>
          <a:xfrm>
            <a:off x="3929058" y="3929066"/>
            <a:ext cx="1571636" cy="246669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Прямоугольник 8"/>
          <p:cNvSpPr/>
          <p:nvPr/>
        </p:nvSpPr>
        <p:spPr>
          <a:xfrm>
            <a:off x="5708886" y="4143380"/>
            <a:ext cx="2928958" cy="8572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Радзинский, Э. С. Николай </a:t>
            </a:r>
            <a:r>
              <a:rPr lang="en-US" sz="1200" dirty="0" smtClean="0">
                <a:solidFill>
                  <a:schemeClr val="tx1"/>
                </a:solidFill>
                <a:latin typeface="Times New Roman" pitchFamily="18" charset="0"/>
                <a:cs typeface="Times New Roman" pitchFamily="18" charset="0"/>
              </a:rPr>
              <a:t>II</a:t>
            </a:r>
            <a:r>
              <a:rPr lang="ru-RU" sz="1200" dirty="0" smtClean="0">
                <a:solidFill>
                  <a:schemeClr val="tx1"/>
                </a:solidFill>
                <a:latin typeface="Times New Roman" pitchFamily="18" charset="0"/>
                <a:cs typeface="Times New Roman" pitchFamily="18" charset="0"/>
              </a:rPr>
              <a:t> : жизнь и смерть / Эдвард Радзинский. – М. : Вагриус, 2000. – 511 с. : ил., фото.</a:t>
            </a:r>
          </a:p>
          <a:p>
            <a:pPr algn="ctr"/>
            <a:endParaRPr lang="ru-RU" sz="1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ru-RU"/>
          </a:p>
        </p:txBody>
      </p:sp>
      <p:sp>
        <p:nvSpPr>
          <p:cNvPr id="5" name="Заголовок 1"/>
          <p:cNvSpPr txBox="1">
            <a:spLocks/>
          </p:cNvSpPr>
          <p:nvPr/>
        </p:nvSpPr>
        <p:spPr>
          <a:xfrm>
            <a:off x="428596" y="214290"/>
            <a:ext cx="8229600" cy="1143000"/>
          </a:xfrm>
          <a:prstGeom prst="rect">
            <a:avLst/>
          </a:prstGeom>
          <a:solidFill>
            <a:schemeClr val="bg2">
              <a:lumMod val="5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1" u="none" strike="noStrike" kern="1200" cap="none" spc="100" normalizeH="0" baseline="0" noProof="0" dirty="0" smtClean="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Отношения</a:t>
            </a:r>
            <a:r>
              <a:rPr kumimoji="0" lang="ru-RU" sz="4400" b="1" i="1" u="none" strike="noStrike" kern="1200" cap="none" spc="100" normalizeH="0" noProof="0" dirty="0" smtClean="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с </a:t>
            </a:r>
            <a:r>
              <a:rPr lang="ru-RU" sz="4400" b="1" i="1" spc="100" dirty="0" err="1"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ц</a:t>
            </a:r>
            <a:r>
              <a:rPr kumimoji="0" lang="ru-RU" sz="4400" b="1" i="1" u="none" strike="noStrike" kern="1200" cap="none" spc="100" normalizeH="0" noProof="0" dirty="0" err="1" smtClean="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арской</a:t>
            </a:r>
            <a:r>
              <a:rPr kumimoji="0" lang="ru-RU" sz="4400" b="1" i="1" u="none" strike="noStrike" kern="1200" cap="none" spc="100" normalizeH="0" noProof="0" dirty="0" smtClean="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a:t>
            </a:r>
            <a:r>
              <a:rPr lang="ru-RU" sz="4400"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с</a:t>
            </a:r>
            <a:r>
              <a:rPr kumimoji="0" lang="ru-RU" sz="4400" b="1" i="1" u="none" strike="noStrike" kern="1200" cap="none" spc="100" normalizeH="0" noProof="0" dirty="0" err="1" smtClean="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емьёй</a:t>
            </a:r>
            <a:endParaRPr kumimoji="0" lang="ru-RU" sz="4400" b="1" i="1" u="none" strike="noStrike" kern="1200" cap="none" spc="10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6" name="Прямоугольник 5"/>
          <p:cNvSpPr/>
          <p:nvPr/>
        </p:nvSpPr>
        <p:spPr>
          <a:xfrm>
            <a:off x="439482" y="5286388"/>
            <a:ext cx="8204484" cy="1428760"/>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ru-RU" sz="1400" dirty="0" smtClean="0">
                <a:solidFill>
                  <a:schemeClr val="bg2">
                    <a:lumMod val="10000"/>
                  </a:schemeClr>
                </a:solidFill>
                <a:latin typeface="Times New Roman" pitchFamily="18" charset="0"/>
                <a:cs typeface="Times New Roman" pitchFamily="18" charset="0"/>
              </a:rPr>
              <a:t>Распутин приобрел влияние на императорскую семью и прежде всего на Александру Федоровну тем, что помогал её сыну, наследнику престола Алексею бороться с гемофилией, болезнью, перед которой оказывалась бессильной медицина. Его деревенский говор, бесцеремонность, неуклюжесть - все это обращалось в его пользу. Его поведение было противоположно манере придворных кругов, проникнутых единственной целью - произвести выгодное впечатление на государя</a:t>
            </a:r>
            <a:endParaRPr lang="ru-RU" sz="2000" dirty="0" smtClean="0">
              <a:solidFill>
                <a:schemeClr val="bg2">
                  <a:lumMod val="10000"/>
                </a:schemeClr>
              </a:solidFill>
              <a:latin typeface="Times New Roman" pitchFamily="18" charset="0"/>
              <a:cs typeface="Times New Roman" pitchFamily="18" charset="0"/>
            </a:endParaRPr>
          </a:p>
        </p:txBody>
      </p:sp>
      <p:pic>
        <p:nvPicPr>
          <p:cNvPr id="10" name="Содержимое 9" descr="691182_619_3238584810.jpg"/>
          <p:cNvPicPr>
            <a:picLocks noGrp="1" noChangeAspect="1"/>
          </p:cNvPicPr>
          <p:nvPr>
            <p:ph idx="1"/>
          </p:nvPr>
        </p:nvPicPr>
        <p:blipFill>
          <a:blip r:embed="rId3"/>
          <a:srcRect l="1701" r="8504" b="6013"/>
          <a:stretch>
            <a:fillRect/>
          </a:stretch>
        </p:blipFill>
        <p:spPr>
          <a:xfrm>
            <a:off x="4500562" y="1643050"/>
            <a:ext cx="4130573" cy="2853347"/>
          </a:xfrm>
          <a:ln w="38100">
            <a:solidFill>
              <a:schemeClr val="bg2">
                <a:lumMod val="25000"/>
              </a:schemeClr>
            </a:solidFill>
          </a:ln>
        </p:spPr>
      </p:pic>
      <p:pic>
        <p:nvPicPr>
          <p:cNvPr id="11" name="Рисунок 10" descr="688ivwq4rc.jpg"/>
          <p:cNvPicPr>
            <a:picLocks noChangeAspect="1"/>
          </p:cNvPicPr>
          <p:nvPr/>
        </p:nvPicPr>
        <p:blipFill>
          <a:blip r:embed="rId4" cstate="email"/>
          <a:srcRect/>
          <a:stretch>
            <a:fillRect/>
          </a:stretch>
        </p:blipFill>
        <p:spPr>
          <a:xfrm>
            <a:off x="428596" y="1643050"/>
            <a:ext cx="3929090" cy="2857637"/>
          </a:xfrm>
          <a:prstGeom prst="rect">
            <a:avLst/>
          </a:prstGeom>
          <a:ln w="38100">
            <a:solidFill>
              <a:schemeClr val="bg2">
                <a:lumMod val="25000"/>
              </a:schemeClr>
            </a:solidFill>
          </a:ln>
        </p:spPr>
      </p:pic>
      <p:sp>
        <p:nvSpPr>
          <p:cNvPr id="8" name="Прямоугольник 7"/>
          <p:cNvSpPr/>
          <p:nvPr/>
        </p:nvSpPr>
        <p:spPr>
          <a:xfrm>
            <a:off x="4500562" y="4572008"/>
            <a:ext cx="4143404" cy="5715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bg2">
                    <a:lumMod val="10000"/>
                  </a:schemeClr>
                </a:solidFill>
                <a:latin typeface="Times New Roman" pitchFamily="18" charset="0"/>
                <a:cs typeface="Times New Roman" pitchFamily="18" charset="0"/>
              </a:rPr>
              <a:t>Распутин</a:t>
            </a:r>
            <a:r>
              <a:rPr lang="ru-RU" sz="1400" dirty="0" smtClean="0">
                <a:solidFill>
                  <a:schemeClr val="bg2">
                    <a:lumMod val="10000"/>
                  </a:schemeClr>
                </a:solidFill>
                <a:latin typeface="Times New Roman" pitchFamily="18" charset="0"/>
                <a:cs typeface="Times New Roman" pitchFamily="18" charset="0"/>
              </a:rPr>
              <a:t> с императрицей Александрой Федоровной и её детьми: Анастасией, Алексеем и Татьяной</a:t>
            </a:r>
            <a:endParaRPr lang="ru-RU" sz="1400" dirty="0">
              <a:solidFill>
                <a:schemeClr val="bg2">
                  <a:lumMod val="10000"/>
                </a:schemeClr>
              </a:solidFill>
              <a:latin typeface="Times New Roman" pitchFamily="18" charset="0"/>
              <a:cs typeface="Times New Roman" pitchFamily="18" charset="0"/>
            </a:endParaRPr>
          </a:p>
        </p:txBody>
      </p:sp>
      <p:sp>
        <p:nvSpPr>
          <p:cNvPr id="9" name="Прямоугольник 8"/>
          <p:cNvSpPr/>
          <p:nvPr/>
        </p:nvSpPr>
        <p:spPr>
          <a:xfrm>
            <a:off x="428596" y="4572008"/>
            <a:ext cx="3929090" cy="57150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bg2">
                    <a:lumMod val="10000"/>
                  </a:schemeClr>
                </a:solidFill>
                <a:latin typeface="Times New Roman" pitchFamily="18" charset="0"/>
                <a:cs typeface="Times New Roman" pitchFamily="18" charset="0"/>
              </a:rPr>
              <a:t>Императрица Александра Федоровна с Цесаревичем Алексеем</a:t>
            </a:r>
            <a:endParaRPr lang="ru-RU" sz="1400"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5" name="Заголовок 1"/>
          <p:cNvSpPr txBox="1">
            <a:spLocks/>
          </p:cNvSpPr>
          <p:nvPr/>
        </p:nvSpPr>
        <p:spPr>
          <a:xfrm>
            <a:off x="428596" y="214290"/>
            <a:ext cx="8229600" cy="1143000"/>
          </a:xfrm>
          <a:prstGeom prst="rect">
            <a:avLst/>
          </a:prstGeom>
          <a:solidFill>
            <a:schemeClr val="bg2">
              <a:lumMod val="5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1" u="none" strike="noStrike" kern="1200" cap="none" spc="100" normalizeH="0" baseline="0" noProof="0" dirty="0" smtClean="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Отношения</a:t>
            </a:r>
            <a:r>
              <a:rPr kumimoji="0" lang="ru-RU" sz="4400" b="1" i="1" u="none" strike="noStrike" kern="1200" cap="none" spc="100" normalizeH="0" noProof="0" dirty="0" smtClean="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с </a:t>
            </a:r>
            <a:r>
              <a:rPr lang="ru-RU" sz="4400" b="1" i="1" spc="100" dirty="0" err="1"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ц</a:t>
            </a:r>
            <a:r>
              <a:rPr kumimoji="0" lang="ru-RU" sz="4400" b="1" i="1" u="none" strike="noStrike" kern="1200" cap="none" spc="100" normalizeH="0" noProof="0" dirty="0" err="1" smtClean="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арской</a:t>
            </a:r>
            <a:r>
              <a:rPr kumimoji="0" lang="ru-RU" sz="4400" b="1" i="1" u="none" strike="noStrike" kern="1200" cap="none" spc="100" normalizeH="0" noProof="0" dirty="0" smtClean="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семьёй</a:t>
            </a:r>
            <a:endParaRPr kumimoji="0" lang="ru-RU" sz="4400" b="1" i="1" u="none" strike="noStrike" kern="1200" cap="none" spc="10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6" name="Прямоугольник 5"/>
          <p:cNvSpPr/>
          <p:nvPr/>
        </p:nvSpPr>
        <p:spPr>
          <a:xfrm>
            <a:off x="428596" y="4000504"/>
            <a:ext cx="8204484" cy="2143140"/>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ru-RU" sz="1400" dirty="0" smtClean="0">
                <a:solidFill>
                  <a:schemeClr val="bg2">
                    <a:lumMod val="10000"/>
                  </a:schemeClr>
                </a:solidFill>
                <a:latin typeface="Times New Roman" pitchFamily="18" charset="0"/>
                <a:cs typeface="Times New Roman" pitchFamily="18" charset="0"/>
              </a:rPr>
              <a:t>На фоне их притворства, его искренность и простодушие поражали своей естественностью и были неоспоримы. Они не были «деланными», это объясняется простыми представлениями Распутина о царе, типичными для русского крестьянина. Вот что пишет </a:t>
            </a:r>
            <a:r>
              <a:rPr lang="ru-RU" sz="1400" dirty="0" smtClean="0">
                <a:solidFill>
                  <a:schemeClr val="tx1"/>
                </a:solidFill>
                <a:latin typeface="Times New Roman" pitchFamily="18" charset="0"/>
                <a:cs typeface="Times New Roman" pitchFamily="18" charset="0"/>
              </a:rPr>
              <a:t>об этом князь </a:t>
            </a:r>
            <a:r>
              <a:rPr lang="ru-RU" sz="1400" b="1" dirty="0" smtClean="0">
                <a:solidFill>
                  <a:schemeClr val="tx1"/>
                </a:solidFill>
                <a:latin typeface="Times New Roman" pitchFamily="18" charset="0"/>
                <a:cs typeface="Times New Roman" pitchFamily="18" charset="0"/>
              </a:rPr>
              <a:t>Н.Д. Жевахов</a:t>
            </a:r>
            <a:r>
              <a:rPr lang="ru-RU" sz="1400" b="1" baseline="30000" dirty="0" smtClean="0">
                <a:solidFill>
                  <a:schemeClr val="tx1"/>
                </a:solidFill>
                <a:latin typeface="Times New Roman" pitchFamily="18" charset="0"/>
                <a:cs typeface="Times New Roman" pitchFamily="18" charset="0"/>
              </a:rPr>
              <a:t>2</a:t>
            </a:r>
            <a:r>
              <a:rPr lang="ru-RU" sz="1400" i="1" dirty="0" smtClean="0">
                <a:solidFill>
                  <a:srgbClr val="002060"/>
                </a:solidFill>
                <a:latin typeface="Times New Roman" pitchFamily="18" charset="0"/>
                <a:cs typeface="Times New Roman" pitchFamily="18" charset="0"/>
              </a:rPr>
              <a:t>: </a:t>
            </a:r>
            <a:r>
              <a:rPr lang="ru-RU" sz="1600" i="1" dirty="0" smtClean="0">
                <a:solidFill>
                  <a:srgbClr val="002060"/>
                </a:solidFill>
                <a:latin typeface="Times New Roman" pitchFamily="18" charset="0"/>
                <a:cs typeface="Times New Roman" pitchFamily="18" charset="0"/>
              </a:rPr>
              <a:t>«Любовь Распутина к Царю, граничащая с обожанием, была действительно непритворной, и в признании этого факта нет противоречий. Царь не мог не почувствовать этой любви, какую оценил вдвойне, потому что она исходила от того, кто являлся в Его глазах не только воплощением крестьянства, но и его духовной мощи.». Он не обманывал доверие императора и постепенно «между Государем и Распутиным возникла связь на чисто религиозной почве»</a:t>
            </a:r>
            <a:endParaRPr lang="ru-RU" i="1" dirty="0" smtClean="0">
              <a:solidFill>
                <a:srgbClr val="002060"/>
              </a:solidFill>
              <a:latin typeface="Times New Roman" pitchFamily="18" charset="0"/>
              <a:cs typeface="Times New Roman" pitchFamily="18" charset="0"/>
            </a:endParaRPr>
          </a:p>
        </p:txBody>
      </p:sp>
      <p:pic>
        <p:nvPicPr>
          <p:cNvPr id="9" name="Рисунок 8" descr="u_fff49a2db391aa4a0d61b088c1ab6545_800.jpg"/>
          <p:cNvPicPr>
            <a:picLocks noChangeAspect="1"/>
          </p:cNvPicPr>
          <p:nvPr/>
        </p:nvPicPr>
        <p:blipFill>
          <a:blip r:embed="rId3" cstate="email"/>
          <a:stretch>
            <a:fillRect/>
          </a:stretch>
        </p:blipFill>
        <p:spPr>
          <a:xfrm>
            <a:off x="5698000" y="1571612"/>
            <a:ext cx="2928958" cy="2200902"/>
          </a:xfrm>
          <a:prstGeom prst="rect">
            <a:avLst/>
          </a:prstGeom>
          <a:ln w="38100">
            <a:solidFill>
              <a:schemeClr val="bg2">
                <a:lumMod val="25000"/>
              </a:schemeClr>
            </a:solidFill>
          </a:ln>
        </p:spPr>
      </p:pic>
      <p:pic>
        <p:nvPicPr>
          <p:cNvPr id="14" name="Рисунок 13" descr="9195409084.jpg"/>
          <p:cNvPicPr>
            <a:picLocks noChangeAspect="1"/>
          </p:cNvPicPr>
          <p:nvPr/>
        </p:nvPicPr>
        <p:blipFill>
          <a:blip r:embed="rId4" cstate="email"/>
          <a:stretch>
            <a:fillRect/>
          </a:stretch>
        </p:blipFill>
        <p:spPr>
          <a:xfrm>
            <a:off x="428596" y="1571612"/>
            <a:ext cx="1383897" cy="207170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Прямоугольник 7"/>
          <p:cNvSpPr/>
          <p:nvPr/>
        </p:nvSpPr>
        <p:spPr>
          <a:xfrm>
            <a:off x="428596" y="6215058"/>
            <a:ext cx="8215370" cy="4286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baseline="30000" dirty="0" smtClean="0">
                <a:solidFill>
                  <a:schemeClr val="bg2">
                    <a:lumMod val="10000"/>
                  </a:schemeClr>
                </a:solidFill>
                <a:latin typeface="Times New Roman" pitchFamily="18" charset="0"/>
                <a:cs typeface="Times New Roman" pitchFamily="18" charset="0"/>
              </a:rPr>
              <a:t>2</a:t>
            </a:r>
            <a:r>
              <a:rPr lang="ru-RU" sz="1200" dirty="0" smtClean="0">
                <a:solidFill>
                  <a:schemeClr val="tx1"/>
                </a:solidFill>
                <a:latin typeface="Times New Roman" pitchFamily="18" charset="0"/>
                <a:cs typeface="Times New Roman" pitchFamily="18" charset="0"/>
              </a:rPr>
              <a:t> </a:t>
            </a:r>
            <a:r>
              <a:rPr lang="vi-VN" sz="1200" b="1" dirty="0" smtClean="0">
                <a:solidFill>
                  <a:schemeClr val="tx1"/>
                </a:solidFill>
                <a:latin typeface="Times New Roman" pitchFamily="18" charset="0"/>
                <a:cs typeface="Times New Roman" pitchFamily="18" charset="0"/>
              </a:rPr>
              <a:t>Николай Давидович Жева</a:t>
            </a:r>
            <a:r>
              <a:rPr lang="ru-RU" sz="1200" b="1" dirty="0" err="1" smtClean="0">
                <a:solidFill>
                  <a:schemeClr val="tx1"/>
                </a:solidFill>
                <a:latin typeface="Times New Roman" pitchFamily="18" charset="0"/>
                <a:cs typeface="Times New Roman" pitchFamily="18" charset="0"/>
              </a:rPr>
              <a:t>х</a:t>
            </a:r>
            <a:r>
              <a:rPr lang="vi-VN" sz="1200" b="1" dirty="0" smtClean="0">
                <a:solidFill>
                  <a:schemeClr val="tx1"/>
                </a:solidFill>
                <a:latin typeface="Times New Roman" pitchFamily="18" charset="0"/>
                <a:cs typeface="Times New Roman" pitchFamily="18" charset="0"/>
              </a:rPr>
              <a:t>ов</a:t>
            </a:r>
            <a:r>
              <a:rPr lang="ru-RU" sz="1200" b="1" dirty="0" smtClean="0">
                <a:solidFill>
                  <a:schemeClr val="tx1"/>
                </a:solidFill>
                <a:latin typeface="Times New Roman" pitchFamily="18" charset="0"/>
                <a:cs typeface="Times New Roman" pitchFamily="18" charset="0"/>
              </a:rPr>
              <a:t> (</a:t>
            </a:r>
            <a:r>
              <a:rPr lang="ru-RU" sz="1200" dirty="0" smtClean="0">
                <a:solidFill>
                  <a:schemeClr val="tx1"/>
                </a:solidFill>
                <a:latin typeface="Times New Roman" pitchFamily="18" charset="0"/>
                <a:cs typeface="Times New Roman" pitchFamily="18" charset="0"/>
              </a:rPr>
              <a:t>1874 - 1946) - российский государственный и религиозный деятель; духовный писатель</a:t>
            </a:r>
            <a:endParaRPr lang="ru-RU" sz="1200" dirty="0">
              <a:solidFill>
                <a:schemeClr val="tx1"/>
              </a:solidFill>
              <a:latin typeface="Times New Roman" pitchFamily="18" charset="0"/>
              <a:cs typeface="Times New Roman" pitchFamily="18" charset="0"/>
            </a:endParaRPr>
          </a:p>
        </p:txBody>
      </p:sp>
      <p:sp>
        <p:nvSpPr>
          <p:cNvPr id="10" name="Прямоугольник 9"/>
          <p:cNvSpPr/>
          <p:nvPr/>
        </p:nvSpPr>
        <p:spPr>
          <a:xfrm>
            <a:off x="2000232" y="1571612"/>
            <a:ext cx="3000396" cy="78581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Радзинский, Э. С. Распутин / Эдвард Радзинский. – АСТ, 2007. – 558 с. : ил., фото.</a:t>
            </a:r>
          </a:p>
          <a:p>
            <a:pPr algn="ctr"/>
            <a:endParaRPr lang="ru-RU" sz="1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5" name="Заголовок 1"/>
          <p:cNvSpPr txBox="1">
            <a:spLocks/>
          </p:cNvSpPr>
          <p:nvPr/>
        </p:nvSpPr>
        <p:spPr>
          <a:xfrm>
            <a:off x="428596" y="214290"/>
            <a:ext cx="8229600" cy="1143000"/>
          </a:xfrm>
          <a:prstGeom prst="rect">
            <a:avLst/>
          </a:prstGeom>
          <a:solidFill>
            <a:schemeClr val="bg2">
              <a:lumMod val="50000"/>
            </a:schemeClr>
          </a:solid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ru-RU" sz="4400"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«Г</a:t>
            </a:r>
            <a:r>
              <a:rPr kumimoji="0" lang="ru-RU" sz="4400" b="1" i="1" u="none" strike="noStrike" kern="1200" cap="none" spc="100" normalizeH="0" baseline="0" noProof="0" dirty="0" err="1" smtClean="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ромкий</a:t>
            </a:r>
            <a:r>
              <a:rPr kumimoji="0" lang="ru-RU" sz="4400" b="1" i="1" u="none" strike="noStrike" kern="1200" cap="none" spc="100" normalizeH="0" baseline="0" noProof="0" dirty="0" smtClean="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 скандал»</a:t>
            </a:r>
            <a:endParaRPr kumimoji="0" lang="ru-RU" sz="4400" b="1" i="1" u="none" strike="noStrike" kern="1200" cap="none" spc="10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6" name="Прямоугольник 5"/>
          <p:cNvSpPr/>
          <p:nvPr/>
        </p:nvSpPr>
        <p:spPr>
          <a:xfrm>
            <a:off x="450368" y="1571612"/>
            <a:ext cx="5929354" cy="5143536"/>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ru-RU" sz="1400" dirty="0" smtClean="0">
                <a:solidFill>
                  <a:schemeClr val="bg2">
                    <a:lumMod val="10000"/>
                  </a:schemeClr>
                </a:solidFill>
                <a:latin typeface="Times New Roman" pitchFamily="18" charset="0"/>
                <a:cs typeface="Times New Roman" pitchFamily="18" charset="0"/>
              </a:rPr>
              <a:t>Один из самых громких скандалов случился в </a:t>
            </a:r>
            <a:r>
              <a:rPr lang="ru-RU" sz="1400" b="1" dirty="0" smtClean="0">
                <a:solidFill>
                  <a:schemeClr val="bg2">
                    <a:lumMod val="10000"/>
                  </a:schemeClr>
                </a:solidFill>
                <a:latin typeface="Times New Roman" pitchFamily="18" charset="0"/>
                <a:cs typeface="Times New Roman" pitchFamily="18" charset="0"/>
              </a:rPr>
              <a:t>1915 году</a:t>
            </a:r>
            <a:r>
              <a:rPr lang="ru-RU" sz="1400" dirty="0" smtClean="0">
                <a:solidFill>
                  <a:schemeClr val="bg2">
                    <a:lumMod val="10000"/>
                  </a:schemeClr>
                </a:solidFill>
                <a:latin typeface="Times New Roman" pitchFamily="18" charset="0"/>
                <a:cs typeface="Times New Roman" pitchFamily="18" charset="0"/>
              </a:rPr>
              <a:t>. Он приехал в Москву, выполняя обет: поклониться в Кремле святой могиле Патриарха </a:t>
            </a:r>
            <a:r>
              <a:rPr lang="ru-RU" sz="1400" dirty="0" err="1" smtClean="0">
                <a:solidFill>
                  <a:schemeClr val="bg2">
                    <a:lumMod val="10000"/>
                  </a:schemeClr>
                </a:solidFill>
                <a:latin typeface="Times New Roman" pitchFamily="18" charset="0"/>
                <a:cs typeface="Times New Roman" pitchFamily="18" charset="0"/>
              </a:rPr>
              <a:t>Гермогена</a:t>
            </a:r>
            <a:r>
              <a:rPr lang="ru-RU" sz="1400" dirty="0" smtClean="0">
                <a:solidFill>
                  <a:schemeClr val="bg2">
                    <a:lumMod val="10000"/>
                  </a:schemeClr>
                </a:solidFill>
                <a:latin typeface="Times New Roman" pitchFamily="18" charset="0"/>
                <a:cs typeface="Times New Roman" pitchFamily="18" charset="0"/>
              </a:rPr>
              <a:t>. Поклонение закончилось диким кутежом в знаменитом ресторане «Яр». Какую любопытную компанию собирает вокруг себя Распутин: этот хитрющий, осторожный мужик зовет присутствовать при кутеже…сразу двух журналистов! И в присутствии этих журналистов устраивает непристойное представление. Да, он сам хотел, чтобы все знали о его бесчинствах. Ибо к тому времени Распутин открыл забавную последовательность: каждый его публичный дебош моментально активизирует его могущественных врагов. И они немедля выступают против него, надеясь на легкую победу. Но стоит им это сделать – и они исчезают из дворца. Парадокс, но своими дебошами он…уничтожал влиятельных врагов! Его</a:t>
            </a:r>
            <a:r>
              <a:rPr lang="ru-RU" sz="1400" b="1" dirty="0" smtClean="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пьяные оргии, грязные рассказы о царской семье – все это была фантастическая провокация. До самого убийства его враги продолжают попадаться в его ловушку. И каждый раз они выдвигают против него все те же традиционные обвинения в разгуле и похоти. Они не знали, что он раз и навсегда замечательно объяснил царской семье таинственную причину своего странного поведения. Феликс Юсупов, будущий убийца Распутина, узнал это удивительное толкование от своей знакомой, фрейлины царицы. С ласковым сожалением, как несмышленому ребенку, объяснила она Феликсу: </a:t>
            </a:r>
            <a:r>
              <a:rPr lang="ru-RU" sz="1400" i="1" dirty="0" smtClean="0">
                <a:solidFill>
                  <a:schemeClr val="tx1"/>
                </a:solidFill>
                <a:latin typeface="Times New Roman" pitchFamily="18" charset="0"/>
                <a:cs typeface="Times New Roman" pitchFamily="18" charset="0"/>
              </a:rPr>
              <a:t>«Если он это делает, то с особой целью - нравственно закалить себя»</a:t>
            </a:r>
            <a:endParaRPr lang="ru-RU" i="1" dirty="0" smtClean="0">
              <a:solidFill>
                <a:schemeClr val="tx1"/>
              </a:solidFill>
              <a:latin typeface="Times New Roman" pitchFamily="18" charset="0"/>
              <a:cs typeface="Times New Roman" pitchFamily="18" charset="0"/>
            </a:endParaRPr>
          </a:p>
        </p:txBody>
      </p:sp>
      <p:pic>
        <p:nvPicPr>
          <p:cNvPr id="10" name="Рисунок 9" descr="1.png"/>
          <p:cNvPicPr>
            <a:picLocks noChangeAspect="1"/>
          </p:cNvPicPr>
          <p:nvPr/>
        </p:nvPicPr>
        <p:blipFill>
          <a:blip r:embed="rId3" cstate="email"/>
          <a:stretch>
            <a:fillRect/>
          </a:stretch>
        </p:blipFill>
        <p:spPr>
          <a:xfrm>
            <a:off x="6786578" y="1571612"/>
            <a:ext cx="1712726" cy="2304367"/>
          </a:xfrm>
          <a:prstGeom prst="rect">
            <a:avLst/>
          </a:prstGeom>
          <a:ln w="38100">
            <a:solidFill>
              <a:schemeClr val="bg2">
                <a:lumMod val="25000"/>
              </a:schemeClr>
            </a:solidFill>
          </a:ln>
        </p:spPr>
      </p:pic>
      <p:pic>
        <p:nvPicPr>
          <p:cNvPr id="8" name="Рисунок 7" descr="BC2_1434728301.jpg"/>
          <p:cNvPicPr>
            <a:picLocks noChangeAspect="1"/>
          </p:cNvPicPr>
          <p:nvPr/>
        </p:nvPicPr>
        <p:blipFill>
          <a:blip r:embed="rId4" cstate="email"/>
          <a:stretch>
            <a:fillRect/>
          </a:stretch>
        </p:blipFill>
        <p:spPr>
          <a:xfrm>
            <a:off x="7000892" y="3571876"/>
            <a:ext cx="1358328" cy="192882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Прямоугольник 8"/>
          <p:cNvSpPr/>
          <p:nvPr/>
        </p:nvSpPr>
        <p:spPr>
          <a:xfrm>
            <a:off x="6715140" y="5572140"/>
            <a:ext cx="1928826" cy="1126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200" dirty="0" smtClean="0">
              <a:solidFill>
                <a:schemeClr val="tx1"/>
              </a:solidFill>
              <a:latin typeface="Times New Roman" pitchFamily="18" charset="0"/>
              <a:cs typeface="Times New Roman" pitchFamily="18" charset="0"/>
            </a:endParaRPr>
          </a:p>
          <a:p>
            <a:pPr lvl="0"/>
            <a:r>
              <a:rPr lang="ru-RU" sz="1200" dirty="0" err="1" smtClean="0">
                <a:solidFill>
                  <a:schemeClr val="tx1"/>
                </a:solidFill>
                <a:latin typeface="Times New Roman" pitchFamily="18" charset="0"/>
                <a:cs typeface="Times New Roman" pitchFamily="18" charset="0"/>
              </a:rPr>
              <a:t>Фюлёп-Миллер</a:t>
            </a:r>
            <a:r>
              <a:rPr lang="ru-RU" sz="1200" dirty="0" smtClean="0">
                <a:solidFill>
                  <a:schemeClr val="tx1"/>
                </a:solidFill>
                <a:latin typeface="Times New Roman" pitchFamily="18" charset="0"/>
                <a:cs typeface="Times New Roman" pitchFamily="18" charset="0"/>
              </a:rPr>
              <a:t>, Р.</a:t>
            </a:r>
          </a:p>
          <a:p>
            <a:r>
              <a:rPr lang="ru-RU" sz="1200" dirty="0" smtClean="0">
                <a:solidFill>
                  <a:schemeClr val="tx1"/>
                </a:solidFill>
                <a:latin typeface="Times New Roman" pitchFamily="18" charset="0"/>
                <a:cs typeface="Times New Roman" pitchFamily="18" charset="0"/>
              </a:rPr>
              <a:t>Святой дьявол : Распутин и женщины / Рене </a:t>
            </a:r>
            <a:r>
              <a:rPr lang="ru-RU" sz="1200" dirty="0" err="1" smtClean="0">
                <a:solidFill>
                  <a:schemeClr val="tx1"/>
                </a:solidFill>
                <a:latin typeface="Times New Roman" pitchFamily="18" charset="0"/>
                <a:cs typeface="Times New Roman" pitchFamily="18" charset="0"/>
              </a:rPr>
              <a:t>Фюлёп-Миллер</a:t>
            </a:r>
            <a:r>
              <a:rPr lang="ru-RU" sz="1200" dirty="0" smtClean="0">
                <a:solidFill>
                  <a:schemeClr val="tx1"/>
                </a:solidFill>
                <a:latin typeface="Times New Roman" pitchFamily="18" charset="0"/>
                <a:cs typeface="Times New Roman" pitchFamily="18" charset="0"/>
              </a:rPr>
              <a:t> – СПб. : Печатный двор, 1994. – 271 с. : ил.</a:t>
            </a:r>
          </a:p>
          <a:p>
            <a:pPr algn="ctr"/>
            <a:endParaRPr lang="ru-RU" sz="1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5" name="Заголовок 1"/>
          <p:cNvSpPr txBox="1">
            <a:spLocks/>
          </p:cNvSpPr>
          <p:nvPr/>
        </p:nvSpPr>
        <p:spPr>
          <a:xfrm>
            <a:off x="428596" y="214290"/>
            <a:ext cx="8229600" cy="1143000"/>
          </a:xfrm>
          <a:prstGeom prst="rect">
            <a:avLst/>
          </a:prstGeom>
          <a:solidFill>
            <a:schemeClr val="bg2">
              <a:lumMod val="50000"/>
            </a:schemeClr>
          </a:solidFill>
        </p:spPr>
        <p:txBody>
          <a:bodyPr vert="horz" lIns="91440" tIns="45720" rIns="91440" bIns="45720" rtlCol="0" anchor="ctr">
            <a:normAutofit fontScale="40000" lnSpcReduction="20000"/>
          </a:bodyPr>
          <a:lstStyle/>
          <a:p>
            <a:pPr algn="ctr">
              <a:spcBef>
                <a:spcPct val="0"/>
              </a:spcBef>
            </a:pPr>
            <a:endParaRPr lang="ru-RU" sz="4400" dirty="0" smtClean="0">
              <a:solidFill>
                <a:schemeClr val="bg1">
                  <a:lumMod val="95000"/>
                </a:schemeClr>
              </a:solidFill>
              <a:effectLst>
                <a:outerShdw blurRad="38100" dist="38100" dir="2700000" algn="tl">
                  <a:srgbClr val="000000">
                    <a:alpha val="43137"/>
                  </a:srgbClr>
                </a:outerShdw>
              </a:effectLst>
              <a:latin typeface="Arbat-Bold" pitchFamily="2" charset="0"/>
              <a:ea typeface="+mj-ea"/>
              <a:cs typeface="+mj-cs"/>
            </a:endParaRPr>
          </a:p>
          <a:p>
            <a:pPr algn="ctr">
              <a:spcBef>
                <a:spcPct val="0"/>
              </a:spcBef>
            </a:pPr>
            <a:r>
              <a:rPr lang="ru-RU" sz="8400"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Влияние Распутина на политику России</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Arbat-Bold" pitchFamily="2" charset="0"/>
              <a:ea typeface="+mj-ea"/>
              <a:cs typeface="+mj-cs"/>
            </a:endParaRPr>
          </a:p>
        </p:txBody>
      </p:sp>
      <p:sp>
        <p:nvSpPr>
          <p:cNvPr id="6" name="Прямоугольник 5"/>
          <p:cNvSpPr/>
          <p:nvPr/>
        </p:nvSpPr>
        <p:spPr>
          <a:xfrm>
            <a:off x="4022268" y="5000636"/>
            <a:ext cx="4632584" cy="1714512"/>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ru-RU" sz="1400" dirty="0" smtClean="0">
              <a:solidFill>
                <a:schemeClr val="bg2">
                  <a:lumMod val="10000"/>
                </a:schemeClr>
              </a:solidFill>
              <a:latin typeface="Times New Roman" pitchFamily="18" charset="0"/>
              <a:cs typeface="Times New Roman" pitchFamily="18" charset="0"/>
            </a:endParaRPr>
          </a:p>
          <a:p>
            <a:pPr algn="just" fontAlgn="base"/>
            <a:r>
              <a:rPr lang="ru-RU" sz="1400" dirty="0" smtClean="0">
                <a:solidFill>
                  <a:schemeClr val="bg2">
                    <a:lumMod val="10000"/>
                  </a:schemeClr>
                </a:solidFill>
                <a:latin typeface="Times New Roman" pitchFamily="18" charset="0"/>
                <a:cs typeface="Times New Roman" pitchFamily="18" charset="0"/>
              </a:rPr>
              <a:t>Первоначально своей близостью ко двору Распутин</a:t>
            </a:r>
            <a:r>
              <a:rPr lang="ru-RU" sz="1400" dirty="0" smtClean="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пользовался только для вмешательства в церковные дела. Но по мере того как слух о его влиянии распространяется, различные ловкие люди решают воспользоваться им для достижения своих целей. Так продолжалось до начала 1915 г., когда «маленькие люди» стали использовать Распутина в личных целях, в том числе и для продвижения по службе</a:t>
            </a:r>
          </a:p>
          <a:p>
            <a:pPr algn="ctr" fontAlgn="base"/>
            <a:endParaRPr lang="ru-RU" i="1" dirty="0" smtClean="0">
              <a:solidFill>
                <a:srgbClr val="002060"/>
              </a:solidFill>
              <a:latin typeface="Times New Roman" pitchFamily="18" charset="0"/>
              <a:cs typeface="Times New Roman" pitchFamily="18" charset="0"/>
            </a:endParaRPr>
          </a:p>
        </p:txBody>
      </p:sp>
      <p:pic>
        <p:nvPicPr>
          <p:cNvPr id="9" name="Содержимое 8" descr="643539_600.jpg"/>
          <p:cNvPicPr>
            <a:picLocks noGrp="1" noChangeAspect="1"/>
          </p:cNvPicPr>
          <p:nvPr>
            <p:ph idx="1"/>
          </p:nvPr>
        </p:nvPicPr>
        <p:blipFill>
          <a:blip r:embed="rId3" cstate="email"/>
          <a:stretch>
            <a:fillRect/>
          </a:stretch>
        </p:blipFill>
        <p:spPr>
          <a:xfrm>
            <a:off x="6110978" y="1643050"/>
            <a:ext cx="2506836" cy="2210194"/>
          </a:xfrm>
          <a:ln w="38100">
            <a:solidFill>
              <a:schemeClr val="bg2">
                <a:lumMod val="25000"/>
              </a:schemeClr>
            </a:solidFill>
          </a:ln>
        </p:spPr>
      </p:pic>
      <p:pic>
        <p:nvPicPr>
          <p:cNvPr id="10" name="Рисунок 9" descr="clip_image013">
            <a:hlinkClick r:id="rId4" tgtFrame="&quot;_blank&quot;"/>
          </p:cNvPr>
          <p:cNvPicPr/>
          <p:nvPr/>
        </p:nvPicPr>
        <p:blipFill>
          <a:blip r:embed="rId5" cstate="email"/>
          <a:srcRect/>
          <a:stretch>
            <a:fillRect/>
          </a:stretch>
        </p:blipFill>
        <p:spPr bwMode="auto">
          <a:xfrm>
            <a:off x="428596" y="1643050"/>
            <a:ext cx="3286148" cy="4616351"/>
          </a:xfrm>
          <a:prstGeom prst="rect">
            <a:avLst/>
          </a:prstGeom>
          <a:noFill/>
          <a:ln w="9525">
            <a:noFill/>
            <a:miter lim="800000"/>
            <a:headEnd/>
            <a:tailEnd/>
          </a:ln>
        </p:spPr>
      </p:pic>
      <p:sp>
        <p:nvSpPr>
          <p:cNvPr id="11" name="Прямоугольник 10"/>
          <p:cNvSpPr/>
          <p:nvPr/>
        </p:nvSpPr>
        <p:spPr>
          <a:xfrm>
            <a:off x="428596" y="6215082"/>
            <a:ext cx="3286148" cy="5000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bg2">
                    <a:lumMod val="10000"/>
                  </a:schemeClr>
                </a:solidFill>
                <a:latin typeface="Times New Roman" pitchFamily="18" charset="0"/>
                <a:cs typeface="Times New Roman" pitchFamily="18" charset="0"/>
              </a:rPr>
              <a:t>Факсимиле письма </a:t>
            </a:r>
            <a:r>
              <a:rPr lang="ru-RU" sz="1400" b="1" dirty="0" smtClean="0">
                <a:solidFill>
                  <a:schemeClr val="bg2">
                    <a:lumMod val="10000"/>
                  </a:schemeClr>
                </a:solidFill>
                <a:latin typeface="Times New Roman" pitchFamily="18" charset="0"/>
                <a:cs typeface="Times New Roman" pitchFamily="18" charset="0"/>
              </a:rPr>
              <a:t>Распутина</a:t>
            </a:r>
            <a:r>
              <a:rPr lang="ru-RU" sz="1400" dirty="0" smtClean="0">
                <a:solidFill>
                  <a:schemeClr val="bg2">
                    <a:lumMod val="10000"/>
                  </a:schemeClr>
                </a:solidFill>
                <a:latin typeface="Times New Roman" pitchFamily="18" charset="0"/>
                <a:cs typeface="Times New Roman" pitchFamily="18" charset="0"/>
              </a:rPr>
              <a:t> с прошением о каком-то своем протеже</a:t>
            </a:r>
            <a:endParaRPr lang="ru-RU" sz="1400" dirty="0">
              <a:solidFill>
                <a:schemeClr val="bg2">
                  <a:lumMod val="10000"/>
                </a:schemeClr>
              </a:solidFill>
              <a:latin typeface="Times New Roman" pitchFamily="18" charset="0"/>
              <a:cs typeface="Times New Roman" pitchFamily="18" charset="0"/>
            </a:endParaRPr>
          </a:p>
        </p:txBody>
      </p:sp>
      <p:pic>
        <p:nvPicPr>
          <p:cNvPr id="13" name="Рисунок 12" descr="rasputin-vystrely-iz-proshlogo-aleksandr-bushkov_1.jpg"/>
          <p:cNvPicPr>
            <a:picLocks noChangeAspect="1"/>
          </p:cNvPicPr>
          <p:nvPr/>
        </p:nvPicPr>
        <p:blipFill>
          <a:blip r:embed="rId6" cstate="email"/>
          <a:stretch>
            <a:fillRect/>
          </a:stretch>
        </p:blipFill>
        <p:spPr>
          <a:xfrm>
            <a:off x="4286248" y="1714488"/>
            <a:ext cx="1428760" cy="207546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4" name="Прямоугольник 13"/>
          <p:cNvSpPr/>
          <p:nvPr/>
        </p:nvSpPr>
        <p:spPr>
          <a:xfrm>
            <a:off x="4016146" y="3929066"/>
            <a:ext cx="2071702" cy="92869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Бушков, А. Распутин. Выстрел из прошлого / Александр Бушков. – СПб. : М. : Изд. Дом «Нева», 2006. – 568 с.</a:t>
            </a:r>
          </a:p>
          <a:p>
            <a:pPr algn="ctr"/>
            <a:endParaRPr lang="ru-RU" sz="1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descr="фон.jpg"/>
          <p:cNvPicPr>
            <a:picLocks noChangeAspect="1"/>
          </p:cNvPicPr>
          <p:nvPr/>
        </p:nvPicPr>
        <p:blipFill>
          <a:blip r:embed="rId2"/>
          <a:stretch>
            <a:fillRect/>
          </a:stretch>
        </p:blipFill>
        <p:spPr>
          <a:xfrm>
            <a:off x="0" y="-24"/>
            <a:ext cx="9144000" cy="6858000"/>
          </a:xfrm>
          <a:prstGeom prst="rect">
            <a:avLst/>
          </a:prstGeom>
        </p:spPr>
      </p:pic>
      <p:sp>
        <p:nvSpPr>
          <p:cNvPr id="6" name="Прямоугольник 5"/>
          <p:cNvSpPr/>
          <p:nvPr/>
        </p:nvSpPr>
        <p:spPr>
          <a:xfrm>
            <a:off x="3714744" y="1643050"/>
            <a:ext cx="4918336" cy="4143404"/>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ru-RU" sz="1400" dirty="0" smtClean="0">
                <a:solidFill>
                  <a:schemeClr val="bg2">
                    <a:lumMod val="10000"/>
                  </a:schemeClr>
                </a:solidFill>
                <a:latin typeface="Times New Roman" pitchFamily="18" charset="0"/>
                <a:cs typeface="Times New Roman" pitchFamily="18" charset="0"/>
              </a:rPr>
              <a:t>Существует версия, что он являлся агентом Германии и был заодно с императрицей в вопросе о сепаратном мире. Но вряд ли такой простой мужик как Распутин был способен на какие-то политические акции - это было бы слишком «заумно» для него, противоречило бы его натуре. Фактически, Распутин прямого влияния на политику России не оказывал. Оно выражалось в пагубном, по мнению большинства современников, действии на императрицу, а через неё - на государя. </a:t>
            </a:r>
            <a:r>
              <a:rPr lang="ru-RU" sz="1400" b="1" dirty="0" smtClean="0">
                <a:solidFill>
                  <a:schemeClr val="bg2">
                    <a:lumMod val="10000"/>
                  </a:schemeClr>
                </a:solidFill>
                <a:latin typeface="Times New Roman" pitchFamily="18" charset="0"/>
                <a:cs typeface="Times New Roman" pitchFamily="18" charset="0"/>
              </a:rPr>
              <a:t>Родзянко М.В</a:t>
            </a:r>
            <a:r>
              <a:rPr lang="ru-RU" sz="1400" b="1" baseline="30000" dirty="0" smtClean="0">
                <a:solidFill>
                  <a:schemeClr val="bg2">
                    <a:lumMod val="10000"/>
                  </a:schemeClr>
                </a:solidFill>
                <a:latin typeface="Times New Roman" pitchFamily="18" charset="0"/>
                <a:cs typeface="Times New Roman" pitchFamily="18" charset="0"/>
              </a:rPr>
              <a:t>3</a:t>
            </a:r>
            <a:r>
              <a:rPr lang="ru-RU" sz="1400" dirty="0" smtClean="0">
                <a:solidFill>
                  <a:schemeClr val="bg2">
                    <a:lumMod val="10000"/>
                  </a:schemeClr>
                </a:solidFill>
                <a:latin typeface="Times New Roman" pitchFamily="18" charset="0"/>
                <a:cs typeface="Times New Roman" pitchFamily="18" charset="0"/>
              </a:rPr>
              <a:t>. объясняет силу влияния Распутина его гипнотизерскими способностями: </a:t>
            </a:r>
            <a:r>
              <a:rPr lang="ru-RU" sz="1600" i="1" dirty="0" smtClean="0">
                <a:solidFill>
                  <a:srgbClr val="002060"/>
                </a:solidFill>
                <a:latin typeface="Times New Roman" pitchFamily="18" charset="0"/>
                <a:cs typeface="Times New Roman" pitchFamily="18" charset="0"/>
              </a:rPr>
              <a:t>«Он силою своего гипнотизма внушил царице непоколебимую, ничем непобедимую веру в себя и в то, что он избранник божий, ниспосланный для спасения России»</a:t>
            </a:r>
          </a:p>
        </p:txBody>
      </p:sp>
      <p:pic>
        <p:nvPicPr>
          <p:cNvPr id="16" name="Рисунок 15" descr="r2_fxL.58e69_orig_93bac0e4.jpg"/>
          <p:cNvPicPr>
            <a:picLocks noChangeAspect="1"/>
          </p:cNvPicPr>
          <p:nvPr/>
        </p:nvPicPr>
        <p:blipFill>
          <a:blip r:embed="rId3" cstate="email"/>
          <a:srcRect/>
          <a:stretch>
            <a:fillRect/>
          </a:stretch>
        </p:blipFill>
        <p:spPr>
          <a:xfrm>
            <a:off x="428597" y="1615157"/>
            <a:ext cx="2857519" cy="1772000"/>
          </a:xfrm>
          <a:prstGeom prst="rect">
            <a:avLst/>
          </a:prstGeom>
          <a:ln>
            <a:solidFill>
              <a:schemeClr val="bg2">
                <a:lumMod val="25000"/>
              </a:schemeClr>
            </a:solidFill>
          </a:ln>
        </p:spPr>
      </p:pic>
      <p:pic>
        <p:nvPicPr>
          <p:cNvPr id="17" name="Рисунок 16" descr="Rasputin-012.jpg"/>
          <p:cNvPicPr>
            <a:picLocks noChangeAspect="1"/>
          </p:cNvPicPr>
          <p:nvPr/>
        </p:nvPicPr>
        <p:blipFill>
          <a:blip r:embed="rId4"/>
          <a:stretch>
            <a:fillRect/>
          </a:stretch>
        </p:blipFill>
        <p:spPr>
          <a:xfrm>
            <a:off x="428596" y="4071942"/>
            <a:ext cx="2857520" cy="1703316"/>
          </a:xfrm>
          <a:prstGeom prst="rect">
            <a:avLst/>
          </a:prstGeom>
          <a:ln>
            <a:solidFill>
              <a:schemeClr val="bg2">
                <a:lumMod val="25000"/>
              </a:schemeClr>
            </a:solidFill>
          </a:ln>
        </p:spPr>
      </p:pic>
      <p:sp>
        <p:nvSpPr>
          <p:cNvPr id="18" name="Прямоугольник 17"/>
          <p:cNvSpPr/>
          <p:nvPr/>
        </p:nvSpPr>
        <p:spPr>
          <a:xfrm>
            <a:off x="428596" y="3357562"/>
            <a:ext cx="2857520" cy="7143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bg2">
                    <a:lumMod val="10000"/>
                  </a:schemeClr>
                </a:solidFill>
                <a:latin typeface="Times New Roman" pitchFamily="18" charset="0"/>
                <a:cs typeface="Times New Roman" pitchFamily="18" charset="0"/>
              </a:rPr>
              <a:t>Император Николай</a:t>
            </a:r>
            <a:r>
              <a:rPr lang="en-US" sz="1400" dirty="0" smtClean="0">
                <a:solidFill>
                  <a:schemeClr val="bg2">
                    <a:lumMod val="10000"/>
                  </a:schemeClr>
                </a:solidFill>
                <a:latin typeface="Times New Roman" pitchFamily="18" charset="0"/>
                <a:cs typeface="Times New Roman" pitchFamily="18" charset="0"/>
              </a:rPr>
              <a:t> II</a:t>
            </a:r>
            <a:r>
              <a:rPr lang="ru-RU" sz="1400" dirty="0" smtClean="0">
                <a:solidFill>
                  <a:schemeClr val="bg2">
                    <a:lumMod val="10000"/>
                  </a:schemeClr>
                </a:solidFill>
                <a:latin typeface="Times New Roman" pitchFamily="18" charset="0"/>
                <a:cs typeface="Times New Roman" pitchFamily="18" charset="0"/>
              </a:rPr>
              <a:t>, </a:t>
            </a:r>
          </a:p>
          <a:p>
            <a:pPr algn="ctr"/>
            <a:r>
              <a:rPr lang="ru-RU" sz="1400" dirty="0" smtClean="0">
                <a:solidFill>
                  <a:schemeClr val="bg2">
                    <a:lumMod val="10000"/>
                  </a:schemeClr>
                </a:solidFill>
                <a:latin typeface="Times New Roman" pitchFamily="18" charset="0"/>
                <a:cs typeface="Times New Roman" pitchFamily="18" charset="0"/>
              </a:rPr>
              <a:t>Императрица Александра,</a:t>
            </a:r>
          </a:p>
          <a:p>
            <a:pPr algn="ctr"/>
            <a:r>
              <a:rPr lang="ru-RU" sz="1400" dirty="0" smtClean="0">
                <a:solidFill>
                  <a:schemeClr val="bg2">
                    <a:lumMod val="10000"/>
                  </a:schemeClr>
                </a:solidFill>
                <a:latin typeface="Times New Roman" pitchFamily="18" charset="0"/>
                <a:cs typeface="Times New Roman" pitchFamily="18" charset="0"/>
              </a:rPr>
              <a:t>Григорий Распутин </a:t>
            </a:r>
            <a:endParaRPr lang="ru-RU" sz="1400" dirty="0">
              <a:solidFill>
                <a:schemeClr val="bg2">
                  <a:lumMod val="10000"/>
                </a:schemeClr>
              </a:solidFill>
              <a:latin typeface="Times New Roman" pitchFamily="18" charset="0"/>
              <a:cs typeface="Times New Roman" pitchFamily="18" charset="0"/>
            </a:endParaRPr>
          </a:p>
        </p:txBody>
      </p:sp>
      <p:sp>
        <p:nvSpPr>
          <p:cNvPr id="9" name="Прямоугольник 8"/>
          <p:cNvSpPr/>
          <p:nvPr/>
        </p:nvSpPr>
        <p:spPr>
          <a:xfrm>
            <a:off x="428596" y="6215058"/>
            <a:ext cx="8215370" cy="4286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baseline="30000" dirty="0" smtClean="0">
                <a:solidFill>
                  <a:schemeClr val="bg2">
                    <a:lumMod val="10000"/>
                  </a:schemeClr>
                </a:solidFill>
                <a:latin typeface="Times New Roman" pitchFamily="18" charset="0"/>
                <a:cs typeface="Times New Roman" pitchFamily="18" charset="0"/>
              </a:rPr>
              <a:t>3</a:t>
            </a:r>
            <a:r>
              <a:rPr lang="ru-RU" sz="1200" dirty="0" smtClean="0">
                <a:solidFill>
                  <a:schemeClr val="tx1"/>
                </a:solidFill>
                <a:latin typeface="Times New Roman" pitchFamily="18" charset="0"/>
                <a:cs typeface="Times New Roman" pitchFamily="18" charset="0"/>
              </a:rPr>
              <a:t> </a:t>
            </a:r>
            <a:r>
              <a:rPr lang="ru-RU" sz="1200" b="1" dirty="0" smtClean="0">
                <a:solidFill>
                  <a:schemeClr val="tx1"/>
                </a:solidFill>
                <a:latin typeface="Times New Roman" pitchFamily="18" charset="0"/>
                <a:cs typeface="Times New Roman" pitchFamily="18" charset="0"/>
              </a:rPr>
              <a:t>Михаил Владимирович Родзянко</a:t>
            </a:r>
            <a:r>
              <a:rPr lang="ru-RU" sz="1200" dirty="0" smtClean="0">
                <a:solidFill>
                  <a:schemeClr val="tx1"/>
                </a:solidFill>
                <a:latin typeface="Times New Roman" pitchFamily="18" charset="0"/>
                <a:cs typeface="Times New Roman" pitchFamily="18" charset="0"/>
              </a:rPr>
              <a:t> (1859—1924) — политический деятель, лидер партии Союз 17 октября (октябристов);действительный статский советник (1906), гофмейстер Высочайшего Двора (1899)</a:t>
            </a:r>
            <a:endParaRPr lang="ru-RU" sz="1200" dirty="0">
              <a:solidFill>
                <a:schemeClr val="tx1"/>
              </a:solidFill>
              <a:latin typeface="Times New Roman" pitchFamily="18" charset="0"/>
              <a:cs typeface="Times New Roman" pitchFamily="18" charset="0"/>
            </a:endParaRPr>
          </a:p>
        </p:txBody>
      </p:sp>
      <p:sp>
        <p:nvSpPr>
          <p:cNvPr id="10" name="Заголовок 1"/>
          <p:cNvSpPr txBox="1">
            <a:spLocks/>
          </p:cNvSpPr>
          <p:nvPr/>
        </p:nvSpPr>
        <p:spPr>
          <a:xfrm>
            <a:off x="428596" y="214290"/>
            <a:ext cx="8229600" cy="1143000"/>
          </a:xfrm>
          <a:prstGeom prst="rect">
            <a:avLst/>
          </a:prstGeom>
          <a:solidFill>
            <a:schemeClr val="bg2">
              <a:lumMod val="50000"/>
            </a:schemeClr>
          </a:solidFill>
        </p:spPr>
        <p:txBody>
          <a:bodyPr vert="horz" lIns="91440" tIns="45720" rIns="91440" bIns="45720" rtlCol="0" anchor="ctr">
            <a:normAutofit fontScale="40000" lnSpcReduction="20000"/>
          </a:bodyPr>
          <a:lstStyle/>
          <a:p>
            <a:pPr algn="ctr">
              <a:spcBef>
                <a:spcPct val="0"/>
              </a:spcBef>
            </a:pPr>
            <a:endParaRPr lang="ru-RU" sz="4400" dirty="0" smtClean="0">
              <a:solidFill>
                <a:schemeClr val="bg1">
                  <a:lumMod val="95000"/>
                </a:schemeClr>
              </a:solidFill>
              <a:effectLst>
                <a:outerShdw blurRad="38100" dist="38100" dir="2700000" algn="tl">
                  <a:srgbClr val="000000">
                    <a:alpha val="43137"/>
                  </a:srgbClr>
                </a:outerShdw>
              </a:effectLst>
              <a:latin typeface="Arbat-Bold" pitchFamily="2" charset="0"/>
              <a:ea typeface="+mj-ea"/>
              <a:cs typeface="+mj-cs"/>
            </a:endParaRPr>
          </a:p>
          <a:p>
            <a:pPr algn="ctr">
              <a:spcBef>
                <a:spcPct val="0"/>
              </a:spcBef>
            </a:pPr>
            <a:r>
              <a:rPr lang="ru-RU" sz="8400"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Влияние Распутина на политику России</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Arbat-Bold" pitchFamily="2" charset="0"/>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pic>
        <p:nvPicPr>
          <p:cNvPr id="11" name="Рисунок 10" descr="Rasputin.jpg"/>
          <p:cNvPicPr>
            <a:picLocks noChangeAspect="1"/>
          </p:cNvPicPr>
          <p:nvPr/>
        </p:nvPicPr>
        <p:blipFill>
          <a:blip r:embed="rId3" cstate="email"/>
          <a:srcRect/>
          <a:stretch>
            <a:fillRect/>
          </a:stretch>
        </p:blipFill>
        <p:spPr>
          <a:xfrm>
            <a:off x="5572132" y="3429000"/>
            <a:ext cx="1990451" cy="2714644"/>
          </a:xfrm>
          <a:prstGeom prst="rect">
            <a:avLst/>
          </a:prstGeom>
          <a:ln w="38100">
            <a:solidFill>
              <a:schemeClr val="bg2">
                <a:lumMod val="25000"/>
              </a:schemeClr>
            </a:solidFill>
          </a:ln>
        </p:spPr>
      </p:pic>
      <p:sp>
        <p:nvSpPr>
          <p:cNvPr id="12" name="Прямоугольник 11"/>
          <p:cNvSpPr/>
          <p:nvPr/>
        </p:nvSpPr>
        <p:spPr>
          <a:xfrm>
            <a:off x="3571868" y="3857628"/>
            <a:ext cx="1802958" cy="18573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Гибель монархии : [сборник] / [сост. : А. </a:t>
            </a:r>
            <a:r>
              <a:rPr lang="ru-RU" sz="1200" dirty="0" err="1" smtClean="0">
                <a:solidFill>
                  <a:schemeClr val="tx1"/>
                </a:solidFill>
                <a:latin typeface="Times New Roman" pitchFamily="18" charset="0"/>
                <a:cs typeface="Times New Roman" pitchFamily="18" charset="0"/>
              </a:rPr>
              <a:t>Либерман</a:t>
            </a:r>
            <a:r>
              <a:rPr lang="ru-RU" sz="1200" dirty="0" smtClean="0">
                <a:solidFill>
                  <a:schemeClr val="tx1"/>
                </a:solidFill>
                <a:latin typeface="Times New Roman" pitchFamily="18" charset="0"/>
                <a:cs typeface="Times New Roman" pitchFamily="18" charset="0"/>
              </a:rPr>
              <a:t>, С. </a:t>
            </a:r>
            <a:r>
              <a:rPr lang="ru-RU" sz="1200" dirty="0" err="1" smtClean="0">
                <a:solidFill>
                  <a:schemeClr val="tx1"/>
                </a:solidFill>
                <a:latin typeface="Times New Roman" pitchFamily="18" charset="0"/>
                <a:cs typeface="Times New Roman" pitchFamily="18" charset="0"/>
              </a:rPr>
              <a:t>Шокарев</a:t>
            </a:r>
            <a:r>
              <a:rPr lang="ru-RU" sz="1200" dirty="0" smtClean="0">
                <a:solidFill>
                  <a:schemeClr val="tx1"/>
                </a:solidFill>
                <a:latin typeface="Times New Roman" pitchFamily="18" charset="0"/>
                <a:cs typeface="Times New Roman" pitchFamily="18" charset="0"/>
              </a:rPr>
              <a:t>]. – М. : Фонд С. Дубова, 2000. – 537 с. – (История России и дома Романовых в мемуарах современников </a:t>
            </a:r>
            <a:r>
              <a:rPr lang="en-US" sz="1200" dirty="0" smtClean="0">
                <a:solidFill>
                  <a:schemeClr val="tx1"/>
                </a:solidFill>
                <a:latin typeface="Times New Roman" pitchFamily="18" charset="0"/>
                <a:cs typeface="Times New Roman" pitchFamily="18" charset="0"/>
              </a:rPr>
              <a:t>XVII</a:t>
            </a:r>
            <a:r>
              <a:rPr lang="ru-RU" sz="1200" dirty="0" smtClean="0">
                <a:solidFill>
                  <a:schemeClr val="tx1"/>
                </a:solidFill>
                <a:latin typeface="Times New Roman" pitchFamily="18" charset="0"/>
                <a:cs typeface="Times New Roman" pitchFamily="18" charset="0"/>
              </a:rPr>
              <a:t> – </a:t>
            </a:r>
            <a:r>
              <a:rPr lang="en-US" sz="1200" dirty="0" smtClean="0">
                <a:solidFill>
                  <a:schemeClr val="tx1"/>
                </a:solidFill>
                <a:latin typeface="Times New Roman" pitchFamily="18" charset="0"/>
                <a:cs typeface="Times New Roman" pitchFamily="18" charset="0"/>
              </a:rPr>
              <a:t>XX</a:t>
            </a:r>
            <a:r>
              <a:rPr lang="ru-RU" sz="1200" dirty="0" smtClean="0">
                <a:solidFill>
                  <a:schemeClr val="tx1"/>
                </a:solidFill>
                <a:latin typeface="Times New Roman" pitchFamily="18" charset="0"/>
                <a:cs typeface="Times New Roman" pitchFamily="18" charset="0"/>
              </a:rPr>
              <a:t> вв.). </a:t>
            </a:r>
          </a:p>
          <a:p>
            <a:pPr algn="ctr"/>
            <a:endParaRPr lang="ru-RU" sz="1200" dirty="0">
              <a:solidFill>
                <a:schemeClr val="tx1"/>
              </a:solidFill>
              <a:latin typeface="Times New Roman" pitchFamily="18" charset="0"/>
              <a:cs typeface="Times New Roman" pitchFamily="18" charset="0"/>
            </a:endParaRPr>
          </a:p>
        </p:txBody>
      </p:sp>
      <p:pic>
        <p:nvPicPr>
          <p:cNvPr id="14" name="Рисунок 13" descr="1011385487.jpg"/>
          <p:cNvPicPr>
            <a:picLocks noChangeAspect="1"/>
          </p:cNvPicPr>
          <p:nvPr/>
        </p:nvPicPr>
        <p:blipFill>
          <a:blip r:embed="rId4" cstate="email"/>
          <a:stretch>
            <a:fillRect/>
          </a:stretch>
        </p:blipFill>
        <p:spPr>
          <a:xfrm>
            <a:off x="1785918" y="3643314"/>
            <a:ext cx="1639503" cy="242889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Прямоугольник 9"/>
          <p:cNvSpPr/>
          <p:nvPr/>
        </p:nvSpPr>
        <p:spPr>
          <a:xfrm>
            <a:off x="428596" y="6215058"/>
            <a:ext cx="8215370" cy="4286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baseline="30000" dirty="0" smtClean="0">
                <a:solidFill>
                  <a:schemeClr val="bg2">
                    <a:lumMod val="10000"/>
                  </a:schemeClr>
                </a:solidFill>
                <a:latin typeface="Times New Roman" pitchFamily="18" charset="0"/>
                <a:cs typeface="Times New Roman" pitchFamily="18" charset="0"/>
              </a:rPr>
              <a:t>4</a:t>
            </a:r>
            <a:r>
              <a:rPr lang="ru-RU" sz="1200" dirty="0" smtClean="0">
                <a:solidFill>
                  <a:schemeClr val="tx1"/>
                </a:solidFill>
                <a:latin typeface="Times New Roman" pitchFamily="18" charset="0"/>
                <a:cs typeface="Times New Roman" pitchFamily="18" charset="0"/>
              </a:rPr>
              <a:t> </a:t>
            </a:r>
            <a:r>
              <a:rPr lang="ru-RU" sz="1200" b="1" dirty="0" smtClean="0">
                <a:solidFill>
                  <a:schemeClr val="tx1"/>
                </a:solidFill>
                <a:latin typeface="Times New Roman" pitchFamily="18" charset="0"/>
                <a:cs typeface="Times New Roman" pitchFamily="18" charset="0"/>
              </a:rPr>
              <a:t>Сергей Сергеевич Ольденбург</a:t>
            </a:r>
            <a:r>
              <a:rPr lang="ru-RU" sz="1200" dirty="0" smtClean="0">
                <a:solidFill>
                  <a:schemeClr val="tx1"/>
                </a:solidFill>
                <a:latin typeface="Times New Roman" pitchFamily="18" charset="0"/>
                <a:cs typeface="Times New Roman" pitchFamily="18" charset="0"/>
              </a:rPr>
              <a:t> (1888—1940) — русский историк и публицист, журналист, профессор истории</a:t>
            </a:r>
            <a:r>
              <a:rPr lang="ru-RU" sz="1200" baseline="30000" dirty="0" smtClean="0">
                <a:solidFill>
                  <a:schemeClr val="tx1"/>
                </a:solidFill>
                <a:latin typeface="Times New Roman" pitchFamily="18" charset="0"/>
                <a:cs typeface="Times New Roman" pitchFamily="18" charset="0"/>
              </a:rPr>
              <a:t>.</a:t>
            </a:r>
            <a:r>
              <a:rPr lang="ru-RU" sz="1200" dirty="0" smtClean="0">
                <a:solidFill>
                  <a:schemeClr val="tx1"/>
                </a:solidFill>
                <a:latin typeface="Times New Roman" pitchFamily="18" charset="0"/>
                <a:cs typeface="Times New Roman" pitchFamily="18" charset="0"/>
              </a:rPr>
              <a:t> Автор фундаментального исторического исследования о жизни и деятельности Императора Николая II</a:t>
            </a:r>
            <a:endParaRPr lang="ru-RU" sz="1200" dirty="0">
              <a:solidFill>
                <a:schemeClr val="tx1"/>
              </a:solidFill>
              <a:latin typeface="Times New Roman" pitchFamily="18" charset="0"/>
              <a:cs typeface="Times New Roman" pitchFamily="18" charset="0"/>
            </a:endParaRPr>
          </a:p>
        </p:txBody>
      </p:sp>
      <p:sp>
        <p:nvSpPr>
          <p:cNvPr id="13" name="Заголовок 1"/>
          <p:cNvSpPr txBox="1">
            <a:spLocks/>
          </p:cNvSpPr>
          <p:nvPr/>
        </p:nvSpPr>
        <p:spPr>
          <a:xfrm>
            <a:off x="428596" y="214290"/>
            <a:ext cx="8229600" cy="1143000"/>
          </a:xfrm>
          <a:prstGeom prst="rect">
            <a:avLst/>
          </a:prstGeom>
          <a:solidFill>
            <a:schemeClr val="bg2">
              <a:lumMod val="50000"/>
            </a:schemeClr>
          </a:solidFill>
        </p:spPr>
        <p:txBody>
          <a:bodyPr vert="horz" lIns="91440" tIns="45720" rIns="91440" bIns="45720" rtlCol="0" anchor="ctr">
            <a:normAutofit fontScale="40000" lnSpcReduction="20000"/>
          </a:bodyPr>
          <a:lstStyle/>
          <a:p>
            <a:pPr algn="ctr">
              <a:spcBef>
                <a:spcPct val="0"/>
              </a:spcBef>
            </a:pPr>
            <a:endParaRPr lang="ru-RU" sz="4400" dirty="0" smtClean="0">
              <a:solidFill>
                <a:schemeClr val="bg1">
                  <a:lumMod val="95000"/>
                </a:schemeClr>
              </a:solidFill>
              <a:effectLst>
                <a:outerShdw blurRad="38100" dist="38100" dir="2700000" algn="tl">
                  <a:srgbClr val="000000">
                    <a:alpha val="43137"/>
                  </a:srgbClr>
                </a:outerShdw>
              </a:effectLst>
              <a:latin typeface="Arbat-Bold" pitchFamily="2" charset="0"/>
              <a:ea typeface="+mj-ea"/>
              <a:cs typeface="+mj-cs"/>
            </a:endParaRPr>
          </a:p>
          <a:p>
            <a:pPr algn="ctr">
              <a:spcBef>
                <a:spcPct val="0"/>
              </a:spcBef>
            </a:pPr>
            <a:r>
              <a:rPr lang="ru-RU" sz="8400"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Влияние Распутина на политику России</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Arbat-Bold" pitchFamily="2" charset="0"/>
              <a:ea typeface="+mj-ea"/>
              <a:cs typeface="+mj-cs"/>
            </a:endParaRPr>
          </a:p>
        </p:txBody>
      </p:sp>
      <p:sp>
        <p:nvSpPr>
          <p:cNvPr id="15" name="Прямоугольник 14"/>
          <p:cNvSpPr/>
          <p:nvPr/>
        </p:nvSpPr>
        <p:spPr>
          <a:xfrm>
            <a:off x="428596" y="1643050"/>
            <a:ext cx="8143932" cy="1643074"/>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endParaRPr lang="ru-RU" sz="1400" dirty="0" smtClean="0">
              <a:solidFill>
                <a:schemeClr val="bg2">
                  <a:lumMod val="10000"/>
                </a:schemeClr>
              </a:solidFill>
              <a:latin typeface="Times New Roman" pitchFamily="18" charset="0"/>
              <a:cs typeface="Times New Roman" pitchFamily="18" charset="0"/>
            </a:endParaRPr>
          </a:p>
          <a:p>
            <a:pPr algn="just" fontAlgn="base"/>
            <a:r>
              <a:rPr lang="ru-RU" sz="1400" dirty="0" smtClean="0">
                <a:solidFill>
                  <a:schemeClr val="bg2">
                    <a:lumMod val="10000"/>
                  </a:schemeClr>
                </a:solidFill>
                <a:latin typeface="Times New Roman" pitchFamily="18" charset="0"/>
                <a:cs typeface="Times New Roman" pitchFamily="18" charset="0"/>
              </a:rPr>
              <a:t>Скорее всего, слова профессора </a:t>
            </a:r>
            <a:r>
              <a:rPr lang="ru-RU" sz="1400" b="1" dirty="0" smtClean="0">
                <a:solidFill>
                  <a:schemeClr val="bg2">
                    <a:lumMod val="10000"/>
                  </a:schemeClr>
                </a:solidFill>
                <a:latin typeface="Times New Roman" pitchFamily="18" charset="0"/>
                <a:cs typeface="Times New Roman" pitchFamily="18" charset="0"/>
              </a:rPr>
              <a:t>С. С. Ольденбурга</a:t>
            </a:r>
            <a:r>
              <a:rPr lang="ru-RU" sz="1400" b="1" baseline="30000" dirty="0" smtClean="0">
                <a:solidFill>
                  <a:schemeClr val="bg2">
                    <a:lumMod val="10000"/>
                  </a:schemeClr>
                </a:solidFill>
                <a:latin typeface="Times New Roman" pitchFamily="18" charset="0"/>
                <a:cs typeface="Times New Roman" pitchFamily="18" charset="0"/>
              </a:rPr>
              <a:t>4</a:t>
            </a:r>
            <a:r>
              <a:rPr lang="ru-RU" sz="1400" baseline="30000" dirty="0" smtClean="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наиболее объективны:  </a:t>
            </a:r>
            <a:r>
              <a:rPr lang="ru-RU" sz="1600" i="1" dirty="0" smtClean="0">
                <a:solidFill>
                  <a:srgbClr val="002060"/>
                </a:solidFill>
                <a:latin typeface="Times New Roman" pitchFamily="18" charset="0"/>
                <a:cs typeface="Times New Roman" pitchFamily="18" charset="0"/>
              </a:rPr>
              <a:t>«Распутин сам ни на какое политическое влияние не претендовал, но для врагов Императора он оказался точкой приложения искусной клеветнической кампании, совершенно извратившей истинное положение вещей». </a:t>
            </a:r>
            <a:r>
              <a:rPr lang="ru-RU" sz="1400" dirty="0" smtClean="0">
                <a:solidFill>
                  <a:schemeClr val="bg2">
                    <a:lumMod val="10000"/>
                  </a:schemeClr>
                </a:solidFill>
                <a:latin typeface="Times New Roman" pitchFamily="18" charset="0"/>
                <a:cs typeface="Times New Roman" pitchFamily="18" charset="0"/>
              </a:rPr>
              <a:t>Интересно, что противники монархии были и оппонентами Распутина. Больше всего нападок исходило от монархистов, видевших в нём «неугасимую лампаду в царских покоях» и причину всех бед России как во внешней, так и во внутренней политике</a:t>
            </a:r>
            <a:endParaRPr lang="ru-RU" sz="1600" dirty="0" smtClean="0">
              <a:solidFill>
                <a:schemeClr val="bg2">
                  <a:lumMod val="10000"/>
                </a:schemeClr>
              </a:solidFill>
              <a:latin typeface="Times New Roman" pitchFamily="18" charset="0"/>
              <a:cs typeface="Times New Roman" pitchFamily="18" charset="0"/>
            </a:endParaRPr>
          </a:p>
          <a:p>
            <a:pPr fontAlgn="base"/>
            <a:r>
              <a:rPr lang="ru-RU" sz="1600" i="1" dirty="0" smtClean="0">
                <a:solidFill>
                  <a:srgbClr val="002060"/>
                </a:solidFill>
                <a:latin typeface="Times New Roman" pitchFamily="18" charset="0"/>
                <a:cs typeface="Times New Roman" pitchFamily="18"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descr="фон.jpg"/>
          <p:cNvPicPr>
            <a:picLocks noChangeAspect="1"/>
          </p:cNvPicPr>
          <p:nvPr/>
        </p:nvPicPr>
        <p:blipFill>
          <a:blip r:embed="rId2"/>
          <a:stretch>
            <a:fillRect/>
          </a:stretch>
        </p:blipFill>
        <p:spPr>
          <a:xfrm>
            <a:off x="0" y="-24"/>
            <a:ext cx="9144000" cy="6858000"/>
          </a:xfrm>
          <a:prstGeom prst="rect">
            <a:avLst/>
          </a:prstGeom>
        </p:spPr>
      </p:pic>
      <p:sp>
        <p:nvSpPr>
          <p:cNvPr id="6" name="Прямоугольник 5"/>
          <p:cNvSpPr/>
          <p:nvPr/>
        </p:nvSpPr>
        <p:spPr>
          <a:xfrm>
            <a:off x="4714876" y="2136994"/>
            <a:ext cx="3918204" cy="4143404"/>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ru-RU" sz="1400" dirty="0" smtClean="0">
                <a:solidFill>
                  <a:schemeClr val="bg2">
                    <a:lumMod val="10000"/>
                  </a:schemeClr>
                </a:solidFill>
                <a:latin typeface="Times New Roman" pitchFamily="18" charset="0"/>
                <a:cs typeface="Times New Roman" pitchFamily="18" charset="0"/>
              </a:rPr>
              <a:t>Распутин не предвидел последствий своих действий. Ему не нужна была царская власть, но одно его положение при царе само по себе было завидным и стало причиной его собственного убийства. Известны также его изречения и предсказания, в последствии подтвердившиеся: </a:t>
            </a:r>
            <a:r>
              <a:rPr lang="ru-RU" sz="1600" i="1" dirty="0" smtClean="0">
                <a:solidFill>
                  <a:srgbClr val="002060"/>
                </a:solidFill>
                <a:latin typeface="Times New Roman" pitchFamily="18" charset="0"/>
                <a:cs typeface="Times New Roman" pitchFamily="18" charset="0"/>
              </a:rPr>
              <a:t>«Буду я, будет и Царь и Россия, а как меня не будет, не станет ни Царя, ни России»; </a:t>
            </a:r>
            <a:r>
              <a:rPr lang="ru-RU" sz="1400" dirty="0" smtClean="0">
                <a:solidFill>
                  <a:schemeClr val="bg2">
                    <a:lumMod val="10000"/>
                  </a:schemeClr>
                </a:solidFill>
                <a:latin typeface="Times New Roman" pitchFamily="18" charset="0"/>
                <a:cs typeface="Times New Roman" pitchFamily="18" charset="0"/>
              </a:rPr>
              <a:t>29 августа 1911г., стоя в толпе, мимо которой проезжал Столыпин, Распутин вдруг воскликнул: </a:t>
            </a:r>
            <a:r>
              <a:rPr lang="ru-RU" sz="1600" i="1" dirty="0" smtClean="0">
                <a:solidFill>
                  <a:srgbClr val="002060"/>
                </a:solidFill>
                <a:latin typeface="Times New Roman" pitchFamily="18" charset="0"/>
                <a:cs typeface="Times New Roman" pitchFamily="18" charset="0"/>
              </a:rPr>
              <a:t>«Смерть пришла за ним, здесь она, здесь!»; </a:t>
            </a:r>
            <a:r>
              <a:rPr lang="ru-RU" sz="1400" dirty="0" smtClean="0">
                <a:solidFill>
                  <a:schemeClr val="bg2">
                    <a:lumMod val="10000"/>
                  </a:schemeClr>
                </a:solidFill>
                <a:latin typeface="Times New Roman" pitchFamily="18" charset="0"/>
                <a:cs typeface="Times New Roman" pitchFamily="18" charset="0"/>
              </a:rPr>
              <a:t>предсказал он и свою смерть: </a:t>
            </a:r>
            <a:r>
              <a:rPr lang="ru-RU" sz="1600" i="1" dirty="0" smtClean="0">
                <a:solidFill>
                  <a:srgbClr val="002060"/>
                </a:solidFill>
                <a:latin typeface="Times New Roman" pitchFamily="18" charset="0"/>
                <a:cs typeface="Times New Roman" pitchFamily="18" charset="0"/>
              </a:rPr>
              <a:t>«Убьют-то меня убьют, а месяца через три- рухнет и Царский Трон»</a:t>
            </a:r>
          </a:p>
          <a:p>
            <a:pPr fontAlgn="base"/>
            <a:r>
              <a:rPr lang="ru-RU" sz="1600" i="1" dirty="0" smtClean="0">
                <a:solidFill>
                  <a:srgbClr val="002060"/>
                </a:solidFill>
                <a:latin typeface="Times New Roman" pitchFamily="18" charset="0"/>
                <a:cs typeface="Times New Roman" pitchFamily="18" charset="0"/>
              </a:rPr>
              <a:t> </a:t>
            </a:r>
          </a:p>
        </p:txBody>
      </p:sp>
      <p:sp>
        <p:nvSpPr>
          <p:cNvPr id="13" name="Прямоугольник 12"/>
          <p:cNvSpPr/>
          <p:nvPr/>
        </p:nvSpPr>
        <p:spPr>
          <a:xfrm>
            <a:off x="571472" y="4714884"/>
            <a:ext cx="3571900" cy="157163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200" dirty="0" smtClean="0">
              <a:solidFill>
                <a:schemeClr val="tx1"/>
              </a:solidFill>
              <a:latin typeface="Times New Roman" pitchFamily="18" charset="0"/>
              <a:cs typeface="Times New Roman" pitchFamily="18" charset="0"/>
            </a:endParaRPr>
          </a:p>
          <a:p>
            <a:pPr lvl="0"/>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Пуришкевич, В. М. Дневник  «Как я убил Распутина» / Владимир Пуришкевич. - Репринтное изд. – М. : Сов. писатель, 1990. – 140 с. : ил., фото.</a:t>
            </a:r>
          </a:p>
          <a:p>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Палеолог, М. Царская Россия во время мировой войны / Морис Палеолог. – М. : Международные отношения, 1991. – 237 с.</a:t>
            </a:r>
          </a:p>
          <a:p>
            <a:endParaRPr lang="ru-RU" sz="1400" dirty="0" smtClean="0"/>
          </a:p>
          <a:p>
            <a:pPr algn="ctr"/>
            <a:endParaRPr lang="ru-RU" sz="1400" dirty="0">
              <a:solidFill>
                <a:schemeClr val="bg2">
                  <a:lumMod val="10000"/>
                </a:schemeClr>
              </a:solidFill>
              <a:latin typeface="Times New Roman" pitchFamily="18" charset="0"/>
              <a:cs typeface="Times New Roman" pitchFamily="18" charset="0"/>
            </a:endParaRPr>
          </a:p>
        </p:txBody>
      </p:sp>
      <p:pic>
        <p:nvPicPr>
          <p:cNvPr id="7" name="Рисунок 6" descr="329342_0.jpeg"/>
          <p:cNvPicPr>
            <a:picLocks noChangeAspect="1"/>
          </p:cNvPicPr>
          <p:nvPr/>
        </p:nvPicPr>
        <p:blipFill>
          <a:blip r:embed="rId3" cstate="email"/>
          <a:stretch>
            <a:fillRect/>
          </a:stretch>
        </p:blipFill>
        <p:spPr>
          <a:xfrm>
            <a:off x="500034" y="1714488"/>
            <a:ext cx="1571636" cy="250676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Рисунок 7" descr="0 - 0008.jpg"/>
          <p:cNvPicPr>
            <a:picLocks noChangeAspect="1"/>
          </p:cNvPicPr>
          <p:nvPr/>
        </p:nvPicPr>
        <p:blipFill>
          <a:blip r:embed="rId4" cstate="email"/>
          <a:stretch>
            <a:fillRect/>
          </a:stretch>
        </p:blipFill>
        <p:spPr>
          <a:xfrm>
            <a:off x="2643174" y="2143116"/>
            <a:ext cx="1544619" cy="228601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Заголовок 1"/>
          <p:cNvSpPr txBox="1">
            <a:spLocks/>
          </p:cNvSpPr>
          <p:nvPr/>
        </p:nvSpPr>
        <p:spPr>
          <a:xfrm>
            <a:off x="428596" y="214290"/>
            <a:ext cx="8229600" cy="1143000"/>
          </a:xfrm>
          <a:prstGeom prst="rect">
            <a:avLst/>
          </a:prstGeom>
          <a:solidFill>
            <a:schemeClr val="bg2">
              <a:lumMod val="50000"/>
            </a:schemeClr>
          </a:solidFill>
        </p:spPr>
        <p:txBody>
          <a:bodyPr vert="horz" lIns="91440" tIns="45720" rIns="91440" bIns="45720" rtlCol="0" anchor="ctr">
            <a:normAutofit fontScale="40000" lnSpcReduction="20000"/>
          </a:bodyPr>
          <a:lstStyle/>
          <a:p>
            <a:pPr algn="ctr">
              <a:spcBef>
                <a:spcPct val="0"/>
              </a:spcBef>
            </a:pPr>
            <a:endParaRPr lang="ru-RU" sz="4400" dirty="0" smtClean="0">
              <a:solidFill>
                <a:schemeClr val="bg1">
                  <a:lumMod val="95000"/>
                </a:schemeClr>
              </a:solidFill>
              <a:effectLst>
                <a:outerShdw blurRad="38100" dist="38100" dir="2700000" algn="tl">
                  <a:srgbClr val="000000">
                    <a:alpha val="43137"/>
                  </a:srgbClr>
                </a:outerShdw>
              </a:effectLst>
              <a:latin typeface="Arbat-Bold" pitchFamily="2" charset="0"/>
              <a:ea typeface="+mj-ea"/>
              <a:cs typeface="+mj-cs"/>
            </a:endParaRPr>
          </a:p>
          <a:p>
            <a:pPr algn="ctr">
              <a:spcBef>
                <a:spcPct val="0"/>
              </a:spcBef>
            </a:pPr>
            <a:r>
              <a:rPr lang="ru-RU" sz="8400"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Влияние Распутина на политику России</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Arbat-Bold" pitchFamily="2" charset="0"/>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2991dfbc5c1e3d9ce376229e5ec8bbbabec7dd8a_1.jpg"/>
          <p:cNvPicPr>
            <a:picLocks noGrp="1" noChangeAspect="1"/>
          </p:cNvPicPr>
          <p:nvPr>
            <p:ph idx="1"/>
          </p:nvPr>
        </p:nvPicPr>
        <p:blipFill>
          <a:blip r:embed="rId2"/>
          <a:stretch>
            <a:fillRect/>
          </a:stretch>
        </p:blipFill>
        <p:spPr>
          <a:xfrm>
            <a:off x="0" y="0"/>
            <a:ext cx="9144000" cy="6858000"/>
          </a:xfrm>
        </p:spPr>
      </p:pic>
      <p:sp>
        <p:nvSpPr>
          <p:cNvPr id="5" name="Прямоугольник 4"/>
          <p:cNvSpPr/>
          <p:nvPr/>
        </p:nvSpPr>
        <p:spPr>
          <a:xfrm>
            <a:off x="285720" y="428604"/>
            <a:ext cx="8572560" cy="150019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chemeClr val="bg2">
                    <a:lumMod val="25000"/>
                  </a:schemeClr>
                </a:solidFill>
                <a:latin typeface="TagirCTT" pitchFamily="2" charset="0"/>
                <a:cs typeface="Times New Roman" pitchFamily="18" charset="0"/>
              </a:rPr>
              <a:t>Уважаемые читатели!</a:t>
            </a:r>
            <a:r>
              <a:rPr lang="ru-RU" sz="2400" b="1" dirty="0" smtClean="0">
                <a:solidFill>
                  <a:schemeClr val="bg2">
                    <a:lumMod val="25000"/>
                  </a:schemeClr>
                </a:solidFill>
                <a:latin typeface="Times New Roman" pitchFamily="18" charset="0"/>
                <a:cs typeface="Times New Roman" pitchFamily="18" charset="0"/>
              </a:rPr>
              <a:t/>
            </a:r>
            <a:br>
              <a:rPr lang="ru-RU" sz="2400" b="1" dirty="0" smtClean="0">
                <a:solidFill>
                  <a:schemeClr val="bg2">
                    <a:lumMod val="25000"/>
                  </a:schemeClr>
                </a:solidFill>
                <a:latin typeface="Times New Roman" pitchFamily="18" charset="0"/>
                <a:cs typeface="Times New Roman" pitchFamily="18" charset="0"/>
              </a:rPr>
            </a:br>
            <a:r>
              <a:rPr lang="ru-RU" b="1" i="1" dirty="0" smtClean="0">
                <a:solidFill>
                  <a:schemeClr val="bg2">
                    <a:lumMod val="25000"/>
                  </a:schemeClr>
                </a:solidFill>
                <a:latin typeface="Times New Roman" pitchFamily="18" charset="0"/>
                <a:cs typeface="Times New Roman" pitchFamily="18" charset="0"/>
              </a:rPr>
              <a:t>Интеллект-центр Центральной городской библиотеки им. Л.Н. Толстого предлагает вашему вниманию виртуальную выставку </a:t>
            </a:r>
          </a:p>
          <a:p>
            <a:pPr algn="ctr"/>
            <a:r>
              <a:rPr lang="ru-RU" sz="2000" b="1" i="1" dirty="0" smtClean="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«Загадочный фаворит», </a:t>
            </a:r>
            <a:r>
              <a:rPr lang="ru-RU" b="1" i="1" dirty="0" smtClean="0">
                <a:solidFill>
                  <a:schemeClr val="bg2">
                    <a:lumMod val="25000"/>
                  </a:schemeClr>
                </a:solidFill>
                <a:effectLst>
                  <a:outerShdw blurRad="38100" dist="38100" dir="2700000" algn="tl">
                    <a:srgbClr val="000000">
                      <a:alpha val="43137"/>
                    </a:srgbClr>
                  </a:outerShdw>
                </a:effectLst>
                <a:latin typeface="Times New Roman" pitchFamily="18" charset="0"/>
                <a:cs typeface="Times New Roman" pitchFamily="18" charset="0"/>
              </a:rPr>
              <a:t>посвященную 100-летию со дня смерти Г. Распутина</a:t>
            </a:r>
            <a:r>
              <a:rPr lang="ru-RU" b="1" i="1" dirty="0" smtClean="0">
                <a:solidFill>
                  <a:schemeClr val="bg2">
                    <a:lumMod val="25000"/>
                  </a:schemeClr>
                </a:solidFill>
                <a:latin typeface="Times New Roman" pitchFamily="18" charset="0"/>
                <a:cs typeface="Times New Roman" pitchFamily="18" charset="0"/>
              </a:rPr>
              <a:t>, которая состоит из разделов:</a:t>
            </a:r>
            <a:endParaRPr lang="ru-RU" sz="1600" i="1" dirty="0">
              <a:solidFill>
                <a:schemeClr val="bg2">
                  <a:lumMod val="25000"/>
                </a:schemeClr>
              </a:solidFill>
            </a:endParaRPr>
          </a:p>
        </p:txBody>
      </p:sp>
      <p:pic>
        <p:nvPicPr>
          <p:cNvPr id="8" name="Рисунок 7" descr="rasp3.jpg"/>
          <p:cNvPicPr>
            <a:picLocks noChangeAspect="1"/>
          </p:cNvPicPr>
          <p:nvPr/>
        </p:nvPicPr>
        <p:blipFill>
          <a:blip r:embed="rId3"/>
          <a:srcRect/>
          <a:stretch>
            <a:fillRect/>
          </a:stretch>
        </p:blipFill>
        <p:spPr>
          <a:xfrm>
            <a:off x="285720" y="2409144"/>
            <a:ext cx="8572560" cy="4000528"/>
          </a:xfrm>
          <a:prstGeom prst="rect">
            <a:avLst/>
          </a:prstGeom>
        </p:spPr>
      </p:pic>
      <p:sp>
        <p:nvSpPr>
          <p:cNvPr id="9" name="Прямоугольник 8"/>
          <p:cNvSpPr/>
          <p:nvPr/>
        </p:nvSpPr>
        <p:spPr>
          <a:xfrm>
            <a:off x="385052" y="2480582"/>
            <a:ext cx="4472700" cy="3857652"/>
          </a:xfrm>
          <a:prstGeom prst="rect">
            <a:avLst/>
          </a:prstGeom>
          <a:solidFill>
            <a:schemeClr val="bg2">
              <a:lumMod val="90000"/>
            </a:schemeClr>
          </a:solidFill>
          <a:ln>
            <a:solidFill>
              <a:schemeClr val="bg1">
                <a:lumMod val="50000"/>
              </a:schemeClr>
            </a:solidFill>
          </a:ln>
          <a:effectLst>
            <a:glow rad="101600">
              <a:schemeClr val="bg2">
                <a:lumMod val="2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solidFill>
                  <a:schemeClr val="tx1"/>
                </a:solidFill>
                <a:latin typeface="Times New Roman" pitchFamily="18" charset="0"/>
                <a:cs typeface="Times New Roman" pitchFamily="18" charset="0"/>
              </a:rPr>
              <a:t>1. </a:t>
            </a:r>
            <a:r>
              <a:rPr lang="ru-RU" dirty="0" smtClean="0">
                <a:solidFill>
                  <a:schemeClr val="tx1"/>
                </a:solidFill>
                <a:latin typeface="Times New Roman" pitchFamily="18" charset="0"/>
                <a:cs typeface="Times New Roman" pitchFamily="18" charset="0"/>
                <a:hlinkClick r:id="rId4" action="ppaction://hlinksldjump"/>
              </a:rPr>
              <a:t>Говорящая фамилия</a:t>
            </a:r>
            <a:r>
              <a:rPr lang="ru-RU" dirty="0" smtClean="0">
                <a:solidFill>
                  <a:schemeClr val="tx1"/>
                </a:solidFill>
                <a:latin typeface="Times New Roman" pitchFamily="18" charset="0"/>
                <a:cs typeface="Times New Roman" pitchFamily="18" charset="0"/>
              </a:rPr>
              <a:t>;</a:t>
            </a:r>
          </a:p>
          <a:p>
            <a:r>
              <a:rPr lang="ru-RU" dirty="0" smtClean="0">
                <a:solidFill>
                  <a:schemeClr val="tx1"/>
                </a:solidFill>
                <a:latin typeface="Times New Roman" pitchFamily="18" charset="0"/>
                <a:cs typeface="Times New Roman" pitchFamily="18" charset="0"/>
              </a:rPr>
              <a:t>2. </a:t>
            </a:r>
            <a:r>
              <a:rPr lang="ru-RU" dirty="0" smtClean="0">
                <a:solidFill>
                  <a:schemeClr val="tx1"/>
                </a:solidFill>
                <a:latin typeface="Times New Roman" pitchFamily="18" charset="0"/>
                <a:cs typeface="Times New Roman" pitchFamily="18" charset="0"/>
                <a:hlinkClick r:id="rId5" action="ppaction://hlinksldjump"/>
              </a:rPr>
              <a:t>Семья Распутина</a:t>
            </a:r>
            <a:r>
              <a:rPr lang="ru-RU" dirty="0" smtClean="0">
                <a:solidFill>
                  <a:schemeClr val="tx1"/>
                </a:solidFill>
                <a:latin typeface="Times New Roman" pitchFamily="18" charset="0"/>
                <a:cs typeface="Times New Roman" pitchFamily="18" charset="0"/>
              </a:rPr>
              <a:t>;</a:t>
            </a:r>
          </a:p>
          <a:p>
            <a:r>
              <a:rPr lang="ru-RU" dirty="0" smtClean="0">
                <a:solidFill>
                  <a:schemeClr val="tx1"/>
                </a:solidFill>
                <a:latin typeface="Times New Roman" pitchFamily="18" charset="0"/>
                <a:cs typeface="Times New Roman" pitchFamily="18" charset="0"/>
              </a:rPr>
              <a:t>3. </a:t>
            </a:r>
            <a:r>
              <a:rPr lang="ru-RU" dirty="0" smtClean="0">
                <a:solidFill>
                  <a:schemeClr val="tx1"/>
                </a:solidFill>
                <a:latin typeface="Times New Roman" pitchFamily="18" charset="0"/>
                <a:cs typeface="Times New Roman" pitchFamily="18" charset="0"/>
                <a:hlinkClick r:id="rId6" action="ppaction://hlinksldjump"/>
              </a:rPr>
              <a:t>Личная жизнь</a:t>
            </a:r>
            <a:r>
              <a:rPr lang="ru-RU" dirty="0" smtClean="0">
                <a:solidFill>
                  <a:schemeClr val="tx1"/>
                </a:solidFill>
                <a:latin typeface="Times New Roman" pitchFamily="18" charset="0"/>
                <a:cs typeface="Times New Roman" pitchFamily="18" charset="0"/>
              </a:rPr>
              <a:t>;</a:t>
            </a:r>
          </a:p>
          <a:p>
            <a:r>
              <a:rPr lang="ru-RU" dirty="0" smtClean="0">
                <a:solidFill>
                  <a:schemeClr val="tx1"/>
                </a:solidFill>
                <a:latin typeface="Times New Roman" pitchFamily="18" charset="0"/>
                <a:cs typeface="Times New Roman" pitchFamily="18" charset="0"/>
              </a:rPr>
              <a:t>4. </a:t>
            </a:r>
            <a:r>
              <a:rPr lang="ru-RU" dirty="0" smtClean="0">
                <a:solidFill>
                  <a:schemeClr val="tx1"/>
                </a:solidFill>
                <a:latin typeface="Times New Roman" pitchFamily="18" charset="0"/>
                <a:cs typeface="Times New Roman" pitchFamily="18" charset="0"/>
                <a:hlinkClick r:id="rId7" action="ppaction://hlinksldjump"/>
              </a:rPr>
              <a:t>Сила молитвы</a:t>
            </a:r>
            <a:r>
              <a:rPr lang="ru-RU" dirty="0" smtClean="0">
                <a:solidFill>
                  <a:schemeClr val="tx1"/>
                </a:solidFill>
                <a:latin typeface="Times New Roman" pitchFamily="18" charset="0"/>
                <a:cs typeface="Times New Roman" pitchFamily="18" charset="0"/>
              </a:rPr>
              <a:t>;</a:t>
            </a:r>
          </a:p>
          <a:p>
            <a:r>
              <a:rPr lang="ru-RU" dirty="0" smtClean="0">
                <a:solidFill>
                  <a:schemeClr val="tx1"/>
                </a:solidFill>
                <a:latin typeface="Times New Roman" pitchFamily="18" charset="0"/>
                <a:cs typeface="Times New Roman" pitchFamily="18" charset="0"/>
              </a:rPr>
              <a:t>5. </a:t>
            </a:r>
            <a:r>
              <a:rPr lang="ru-RU" dirty="0" smtClean="0">
                <a:solidFill>
                  <a:schemeClr val="tx1"/>
                </a:solidFill>
                <a:latin typeface="Times New Roman" pitchFamily="18" charset="0"/>
                <a:cs typeface="Times New Roman" pitchFamily="18" charset="0"/>
                <a:hlinkClick r:id="rId8" action="ppaction://hlinksldjump"/>
              </a:rPr>
              <a:t>Распутин и церковь</a:t>
            </a:r>
            <a:r>
              <a:rPr lang="ru-RU" dirty="0" smtClean="0">
                <a:solidFill>
                  <a:schemeClr val="tx1"/>
                </a:solidFill>
                <a:latin typeface="Times New Roman" pitchFamily="18" charset="0"/>
                <a:cs typeface="Times New Roman" pitchFamily="18" charset="0"/>
              </a:rPr>
              <a:t>;</a:t>
            </a:r>
          </a:p>
          <a:p>
            <a:r>
              <a:rPr lang="ru-RU" dirty="0" smtClean="0">
                <a:solidFill>
                  <a:schemeClr val="tx1"/>
                </a:solidFill>
                <a:latin typeface="Times New Roman" pitchFamily="18" charset="0"/>
                <a:cs typeface="Times New Roman" pitchFamily="18" charset="0"/>
              </a:rPr>
              <a:t>6. </a:t>
            </a:r>
            <a:r>
              <a:rPr lang="ru-RU" dirty="0" smtClean="0">
                <a:solidFill>
                  <a:schemeClr val="tx1"/>
                </a:solidFill>
                <a:latin typeface="Times New Roman" pitchFamily="18" charset="0"/>
                <a:cs typeface="Times New Roman" pitchFamily="18" charset="0"/>
                <a:hlinkClick r:id="rId9" action="ppaction://hlinksldjump"/>
              </a:rPr>
              <a:t>Приезд в Петербург</a:t>
            </a:r>
            <a:r>
              <a:rPr lang="ru-RU" dirty="0" smtClean="0">
                <a:solidFill>
                  <a:schemeClr val="tx1"/>
                </a:solidFill>
                <a:latin typeface="Times New Roman" pitchFamily="18" charset="0"/>
                <a:cs typeface="Times New Roman" pitchFamily="18" charset="0"/>
              </a:rPr>
              <a:t>;</a:t>
            </a:r>
          </a:p>
          <a:p>
            <a:r>
              <a:rPr lang="ru-RU" dirty="0" smtClean="0">
                <a:solidFill>
                  <a:schemeClr val="tx1"/>
                </a:solidFill>
                <a:latin typeface="Times New Roman" pitchFamily="18" charset="0"/>
                <a:cs typeface="Times New Roman" pitchFamily="18" charset="0"/>
              </a:rPr>
              <a:t>7. </a:t>
            </a:r>
            <a:r>
              <a:rPr lang="ru-RU" dirty="0" smtClean="0">
                <a:solidFill>
                  <a:schemeClr val="tx1"/>
                </a:solidFill>
                <a:latin typeface="Times New Roman" pitchFamily="18" charset="0"/>
                <a:cs typeface="Times New Roman" pitchFamily="18" charset="0"/>
                <a:hlinkClick r:id="rId10" action="ppaction://hlinksldjump"/>
              </a:rPr>
              <a:t>Отношения с царской семьёй</a:t>
            </a:r>
            <a:r>
              <a:rPr lang="ru-RU" dirty="0" smtClean="0">
                <a:solidFill>
                  <a:schemeClr val="tx1"/>
                </a:solidFill>
                <a:latin typeface="Times New Roman" pitchFamily="18" charset="0"/>
                <a:cs typeface="Times New Roman" pitchFamily="18" charset="0"/>
              </a:rPr>
              <a:t>;</a:t>
            </a:r>
          </a:p>
          <a:p>
            <a:r>
              <a:rPr lang="ru-RU" dirty="0" smtClean="0">
                <a:solidFill>
                  <a:schemeClr val="tx1"/>
                </a:solidFill>
                <a:latin typeface="Times New Roman" pitchFamily="18" charset="0"/>
                <a:cs typeface="Times New Roman" pitchFamily="18" charset="0"/>
              </a:rPr>
              <a:t>8 </a:t>
            </a:r>
            <a:r>
              <a:rPr lang="ru-RU" dirty="0" smtClean="0">
                <a:solidFill>
                  <a:schemeClr val="tx1"/>
                </a:solidFill>
                <a:latin typeface="Times New Roman" pitchFamily="18" charset="0"/>
                <a:cs typeface="Times New Roman" pitchFamily="18" charset="0"/>
                <a:hlinkClick r:id="rId11" action="ppaction://hlinksldjump"/>
              </a:rPr>
              <a:t>«Громкий скандал»</a:t>
            </a:r>
            <a:r>
              <a:rPr lang="ru-RU" dirty="0" smtClean="0">
                <a:solidFill>
                  <a:schemeClr val="tx1"/>
                </a:solidFill>
                <a:latin typeface="Times New Roman" pitchFamily="18" charset="0"/>
                <a:cs typeface="Times New Roman" pitchFamily="18" charset="0"/>
              </a:rPr>
              <a:t>;</a:t>
            </a:r>
          </a:p>
          <a:p>
            <a:r>
              <a:rPr lang="ru-RU" dirty="0" smtClean="0">
                <a:solidFill>
                  <a:schemeClr val="tx1"/>
                </a:solidFill>
                <a:latin typeface="Times New Roman" pitchFamily="18" charset="0"/>
                <a:cs typeface="Times New Roman" pitchFamily="18" charset="0"/>
              </a:rPr>
              <a:t>9. </a:t>
            </a:r>
            <a:r>
              <a:rPr lang="ru-RU" dirty="0" smtClean="0">
                <a:solidFill>
                  <a:schemeClr val="tx1"/>
                </a:solidFill>
                <a:latin typeface="Times New Roman" pitchFamily="18" charset="0"/>
                <a:cs typeface="Times New Roman" pitchFamily="18" charset="0"/>
                <a:hlinkClick r:id="rId12" action="ppaction://hlinksldjump"/>
              </a:rPr>
              <a:t>Влияние Распутина на политику России</a:t>
            </a:r>
            <a:r>
              <a:rPr lang="ru-RU" dirty="0" smtClean="0">
                <a:solidFill>
                  <a:schemeClr val="tx1"/>
                </a:solidFill>
                <a:latin typeface="Times New Roman" pitchFamily="18" charset="0"/>
                <a:cs typeface="Times New Roman" pitchFamily="18" charset="0"/>
              </a:rPr>
              <a:t>;</a:t>
            </a:r>
          </a:p>
          <a:p>
            <a:r>
              <a:rPr lang="ru-RU" dirty="0" smtClean="0">
                <a:solidFill>
                  <a:schemeClr val="tx1"/>
                </a:solidFill>
                <a:latin typeface="Times New Roman" pitchFamily="18" charset="0"/>
                <a:cs typeface="Times New Roman" pitchFamily="18" charset="0"/>
              </a:rPr>
              <a:t>10. </a:t>
            </a:r>
            <a:r>
              <a:rPr lang="ru-RU" dirty="0" smtClean="0">
                <a:solidFill>
                  <a:schemeClr val="tx1"/>
                </a:solidFill>
                <a:latin typeface="Times New Roman" pitchFamily="18" charset="0"/>
                <a:cs typeface="Times New Roman" pitchFamily="18" charset="0"/>
                <a:hlinkClick r:id="rId13" action="ppaction://hlinksldjump"/>
              </a:rPr>
              <a:t>Убийство Распутина</a:t>
            </a:r>
            <a:r>
              <a:rPr lang="ru-RU" dirty="0" smtClean="0">
                <a:solidFill>
                  <a:schemeClr val="tx1"/>
                </a:solidFill>
                <a:latin typeface="Times New Roman" pitchFamily="18" charset="0"/>
                <a:cs typeface="Times New Roman" pitchFamily="18" charset="0"/>
              </a:rPr>
              <a:t>;</a:t>
            </a:r>
          </a:p>
          <a:p>
            <a:r>
              <a:rPr lang="ru-RU" dirty="0" smtClean="0">
                <a:solidFill>
                  <a:schemeClr val="tx1"/>
                </a:solidFill>
                <a:latin typeface="Times New Roman" pitchFamily="18" charset="0"/>
                <a:cs typeface="Times New Roman" pitchFamily="18" charset="0"/>
              </a:rPr>
              <a:t>11. </a:t>
            </a:r>
            <a:r>
              <a:rPr lang="ru-RU" dirty="0" smtClean="0">
                <a:solidFill>
                  <a:schemeClr val="tx1"/>
                </a:solidFill>
                <a:latin typeface="Times New Roman" pitchFamily="18" charset="0"/>
                <a:cs typeface="Times New Roman" pitchFamily="18" charset="0"/>
                <a:hlinkClick r:id="rId14" action="ppaction://hlinksldjump"/>
              </a:rPr>
              <a:t>Мифы о Распутине</a:t>
            </a:r>
            <a:r>
              <a:rPr lang="ru-RU" dirty="0" smtClean="0">
                <a:solidFill>
                  <a:schemeClr val="tx1"/>
                </a:solidFill>
                <a:latin typeface="Times New Roman" pitchFamily="18" charset="0"/>
                <a:cs typeface="Times New Roman" pitchFamily="18" charset="0"/>
              </a:rPr>
              <a:t>;</a:t>
            </a:r>
          </a:p>
          <a:p>
            <a:r>
              <a:rPr lang="ru-RU" dirty="0" smtClean="0">
                <a:solidFill>
                  <a:schemeClr val="tx1"/>
                </a:solidFill>
                <a:latin typeface="Times New Roman" pitchFamily="18" charset="0"/>
                <a:cs typeface="Times New Roman" pitchFamily="18" charset="0"/>
              </a:rPr>
              <a:t>12. </a:t>
            </a:r>
            <a:r>
              <a:rPr lang="ru-RU" dirty="0" smtClean="0">
                <a:solidFill>
                  <a:schemeClr val="tx1"/>
                </a:solidFill>
                <a:latin typeface="Times New Roman" pitchFamily="18" charset="0"/>
                <a:cs typeface="Times New Roman" pitchFamily="18" charset="0"/>
                <a:hlinkClick r:id="rId15" action="ppaction://hlinksldjump"/>
              </a:rPr>
              <a:t>Любопытные факты</a:t>
            </a:r>
            <a:r>
              <a:rPr lang="ru-RU" dirty="0" smtClean="0">
                <a:solidFill>
                  <a:schemeClr val="tx1"/>
                </a:solidFill>
                <a:latin typeface="Times New Roman" pitchFamily="18" charset="0"/>
                <a:cs typeface="Times New Roman" pitchFamily="18" charset="0"/>
              </a:rPr>
              <a:t>;</a:t>
            </a:r>
          </a:p>
          <a:p>
            <a:r>
              <a:rPr lang="ru-RU" dirty="0" smtClean="0">
                <a:solidFill>
                  <a:schemeClr val="tx1"/>
                </a:solidFill>
                <a:latin typeface="Times New Roman" pitchFamily="18" charset="0"/>
                <a:cs typeface="Times New Roman" pitchFamily="18" charset="0"/>
              </a:rPr>
              <a:t>13. </a:t>
            </a:r>
            <a:r>
              <a:rPr lang="ru-RU" dirty="0" smtClean="0">
                <a:solidFill>
                  <a:schemeClr val="tx1"/>
                </a:solidFill>
                <a:latin typeface="Times New Roman" pitchFamily="18" charset="0"/>
                <a:cs typeface="Times New Roman" pitchFamily="18" charset="0"/>
                <a:hlinkClick r:id="rId16" action="ppaction://hlinksldjump"/>
              </a:rPr>
              <a:t>Документальные фильмы о Распутине</a:t>
            </a:r>
            <a:r>
              <a:rPr lang="ru-RU" dirty="0" smtClean="0">
                <a:solidFill>
                  <a:schemeClr val="tx1"/>
                </a:solidFill>
                <a:latin typeface="Times New Roman" pitchFamily="18" charset="0"/>
                <a:cs typeface="Times New Roman" pitchFamily="18" charset="0"/>
              </a:rPr>
              <a:t>;</a:t>
            </a:r>
          </a:p>
          <a:p>
            <a:r>
              <a:rPr lang="ru-RU" dirty="0" smtClean="0">
                <a:solidFill>
                  <a:schemeClr val="tx1"/>
                </a:solidFill>
                <a:latin typeface="Times New Roman" pitchFamily="18" charset="0"/>
                <a:cs typeface="Times New Roman" pitchFamily="18" charset="0"/>
              </a:rPr>
              <a:t>14. </a:t>
            </a:r>
            <a:r>
              <a:rPr lang="ru-RU" dirty="0" smtClean="0">
                <a:solidFill>
                  <a:schemeClr val="tx1"/>
                </a:solidFill>
                <a:latin typeface="Times New Roman" pitchFamily="18" charset="0"/>
                <a:cs typeface="Times New Roman" pitchFamily="18" charset="0"/>
                <a:hlinkClick r:id="rId17" action="ppaction://hlinksldjump"/>
              </a:rPr>
              <a:t>Художественные фильмы о Распутине</a:t>
            </a:r>
            <a:r>
              <a:rPr lang="ru-RU" dirty="0" smtClean="0">
                <a:solidFill>
                  <a:schemeClr val="tx1"/>
                </a:solidFill>
                <a:latin typeface="Times New Roman" pitchFamily="18" charset="0"/>
                <a:cs typeface="Times New Roman" pitchFamily="18" charset="0"/>
              </a:rPr>
              <a:t>. </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5" name="Заголовок 1"/>
          <p:cNvSpPr txBox="1">
            <a:spLocks/>
          </p:cNvSpPr>
          <p:nvPr/>
        </p:nvSpPr>
        <p:spPr>
          <a:xfrm>
            <a:off x="428596" y="214290"/>
            <a:ext cx="8229600" cy="1143000"/>
          </a:xfrm>
          <a:prstGeom prst="rect">
            <a:avLst/>
          </a:prstGeom>
          <a:solidFill>
            <a:schemeClr val="bg2">
              <a:lumMod val="50000"/>
            </a:schemeClr>
          </a:solidFill>
        </p:spPr>
        <p:txBody>
          <a:bodyPr vert="horz" lIns="91440" tIns="45720" rIns="91440" bIns="45720" rtlCol="0" anchor="ctr">
            <a:normAutofit fontScale="92500" lnSpcReduction="20000"/>
          </a:bodyPr>
          <a:lstStyle/>
          <a:p>
            <a:pPr algn="ctr">
              <a:spcBef>
                <a:spcPct val="0"/>
              </a:spcBef>
            </a:pPr>
            <a:endParaRPr lang="ru-RU" sz="4400" dirty="0" smtClean="0">
              <a:solidFill>
                <a:schemeClr val="bg1">
                  <a:lumMod val="95000"/>
                </a:schemeClr>
              </a:solidFill>
              <a:effectLst>
                <a:outerShdw blurRad="38100" dist="38100" dir="2700000" algn="tl">
                  <a:srgbClr val="000000">
                    <a:alpha val="43137"/>
                  </a:srgbClr>
                </a:outerShdw>
              </a:effectLst>
              <a:latin typeface="Arbat-Bold" pitchFamily="2" charset="0"/>
              <a:ea typeface="+mj-ea"/>
              <a:cs typeface="+mj-cs"/>
            </a:endParaRPr>
          </a:p>
          <a:p>
            <a:pPr algn="ctr">
              <a:spcBef>
                <a:spcPct val="0"/>
              </a:spcBef>
            </a:pPr>
            <a:r>
              <a:rPr lang="ru-RU" sz="4800"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Убийство Распутина</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Arbat-Bold" pitchFamily="2" charset="0"/>
              <a:ea typeface="+mj-ea"/>
              <a:cs typeface="+mj-cs"/>
            </a:endParaRPr>
          </a:p>
        </p:txBody>
      </p:sp>
      <p:sp>
        <p:nvSpPr>
          <p:cNvPr id="6" name="Прямоугольник 5"/>
          <p:cNvSpPr/>
          <p:nvPr/>
        </p:nvSpPr>
        <p:spPr>
          <a:xfrm>
            <a:off x="2643174" y="1928802"/>
            <a:ext cx="5989906" cy="3071834"/>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bg2">
                    <a:lumMod val="10000"/>
                  </a:schemeClr>
                </a:solidFill>
                <a:latin typeface="Times New Roman" pitchFamily="18" charset="0"/>
                <a:cs typeface="Times New Roman" pitchFamily="18" charset="0"/>
              </a:rPr>
              <a:t>Враждебность к Григорию Распутину испытывали все образованные слои общества: монархисты-дворяне и  интеллигенция. </a:t>
            </a:r>
            <a:r>
              <a:rPr lang="ru-RU" sz="1400" b="1" dirty="0" smtClean="0">
                <a:solidFill>
                  <a:schemeClr val="bg2">
                    <a:lumMod val="10000"/>
                  </a:schemeClr>
                </a:solidFill>
                <a:latin typeface="Times New Roman" pitchFamily="18" charset="0"/>
                <a:cs typeface="Times New Roman" pitchFamily="18" charset="0"/>
              </a:rPr>
              <a:t>Ночью 17 декабря 1916 года </a:t>
            </a:r>
            <a:r>
              <a:rPr lang="ru-RU" sz="1400" dirty="0" smtClean="0">
                <a:solidFill>
                  <a:schemeClr val="bg2">
                    <a:lumMod val="10000"/>
                  </a:schemeClr>
                </a:solidFill>
                <a:latin typeface="Times New Roman" pitchFamily="18" charset="0"/>
                <a:cs typeface="Times New Roman" pitchFamily="18" charset="0"/>
              </a:rPr>
              <a:t>князь </a:t>
            </a:r>
            <a:r>
              <a:rPr lang="ru-RU" sz="1400" b="1" dirty="0" smtClean="0">
                <a:solidFill>
                  <a:schemeClr val="bg2">
                    <a:lumMod val="10000"/>
                  </a:schemeClr>
                </a:solidFill>
                <a:latin typeface="Times New Roman" pitchFamily="18" charset="0"/>
                <a:cs typeface="Times New Roman" pitchFamily="18" charset="0"/>
              </a:rPr>
              <a:t>Феликс</a:t>
            </a:r>
            <a:r>
              <a:rPr lang="ru-RU" sz="1400" b="1" i="1" dirty="0" smtClean="0">
                <a:solidFill>
                  <a:schemeClr val="bg2">
                    <a:lumMod val="10000"/>
                  </a:schemeClr>
                </a:solidFill>
                <a:latin typeface="Times New Roman" pitchFamily="18" charset="0"/>
                <a:cs typeface="Times New Roman" pitchFamily="18" charset="0"/>
              </a:rPr>
              <a:t> </a:t>
            </a:r>
            <a:r>
              <a:rPr lang="ru-RU" sz="1400" b="1" dirty="0" smtClean="0">
                <a:solidFill>
                  <a:schemeClr val="bg2">
                    <a:lumMod val="10000"/>
                  </a:schemeClr>
                </a:solidFill>
                <a:latin typeface="Times New Roman" pitchFamily="18" charset="0"/>
                <a:cs typeface="Times New Roman" pitchFamily="18" charset="0"/>
              </a:rPr>
              <a:t>Юсупов</a:t>
            </a:r>
            <a:r>
              <a:rPr lang="ru-RU" sz="1400" b="1" baseline="30000" dirty="0" smtClean="0">
                <a:solidFill>
                  <a:schemeClr val="bg2">
                    <a:lumMod val="10000"/>
                  </a:schemeClr>
                </a:solidFill>
                <a:latin typeface="Times New Roman" pitchFamily="18" charset="0"/>
                <a:cs typeface="Times New Roman" pitchFamily="18" charset="0"/>
              </a:rPr>
              <a:t>5</a:t>
            </a:r>
            <a:r>
              <a:rPr lang="ru-RU" sz="1400" dirty="0" smtClean="0">
                <a:solidFill>
                  <a:schemeClr val="bg2">
                    <a:lumMod val="10000"/>
                  </a:schemeClr>
                </a:solidFill>
                <a:latin typeface="Times New Roman" pitchFamily="18" charset="0"/>
                <a:cs typeface="Times New Roman" pitchFamily="18" charset="0"/>
              </a:rPr>
              <a:t>, великий князь </a:t>
            </a:r>
            <a:r>
              <a:rPr lang="ru-RU" sz="1400" b="1" dirty="0" smtClean="0">
                <a:solidFill>
                  <a:schemeClr val="bg2">
                    <a:lumMod val="10000"/>
                  </a:schemeClr>
                </a:solidFill>
                <a:latin typeface="Times New Roman" pitchFamily="18" charset="0"/>
                <a:cs typeface="Times New Roman" pitchFamily="18" charset="0"/>
              </a:rPr>
              <a:t>Дмитрий Романов</a:t>
            </a:r>
            <a:r>
              <a:rPr lang="ru-RU" sz="1400" b="1" baseline="30000" dirty="0" smtClean="0">
                <a:solidFill>
                  <a:schemeClr val="bg2">
                    <a:lumMod val="10000"/>
                  </a:schemeClr>
                </a:solidFill>
                <a:latin typeface="Times New Roman" pitchFamily="18" charset="0"/>
                <a:cs typeface="Times New Roman" pitchFamily="18" charset="0"/>
              </a:rPr>
              <a:t>6</a:t>
            </a:r>
            <a:r>
              <a:rPr lang="ru-RU" sz="1400" b="1" dirty="0" smtClean="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и депутат </a:t>
            </a:r>
            <a:r>
              <a:rPr lang="ru-RU" sz="1400" b="1" dirty="0" smtClean="0">
                <a:solidFill>
                  <a:schemeClr val="bg2">
                    <a:lumMod val="10000"/>
                  </a:schemeClr>
                </a:solidFill>
                <a:latin typeface="Times New Roman" pitchFamily="18" charset="0"/>
                <a:cs typeface="Times New Roman" pitchFamily="18" charset="0"/>
              </a:rPr>
              <a:t>Пуришкевич</a:t>
            </a:r>
            <a:r>
              <a:rPr lang="ru-RU" sz="1400" b="1" baseline="30000" dirty="0" smtClean="0">
                <a:solidFill>
                  <a:schemeClr val="bg2">
                    <a:lumMod val="10000"/>
                  </a:schemeClr>
                </a:solidFill>
                <a:latin typeface="Times New Roman" pitchFamily="18" charset="0"/>
                <a:cs typeface="Times New Roman" pitchFamily="18" charset="0"/>
              </a:rPr>
              <a:t>7</a:t>
            </a:r>
            <a:r>
              <a:rPr lang="ru-RU" sz="1400" dirty="0" smtClean="0">
                <a:solidFill>
                  <a:schemeClr val="bg2">
                    <a:lumMod val="10000"/>
                  </a:schemeClr>
                </a:solidFill>
                <a:latin typeface="Times New Roman" pitchFamily="18" charset="0"/>
                <a:cs typeface="Times New Roman" pitchFamily="18" charset="0"/>
              </a:rPr>
              <a:t> пригласили Распутина в </a:t>
            </a:r>
            <a:r>
              <a:rPr lang="ru-RU" sz="1400" dirty="0" err="1" smtClean="0">
                <a:solidFill>
                  <a:schemeClr val="bg2">
                    <a:lumMod val="10000"/>
                  </a:schemeClr>
                </a:solidFill>
                <a:latin typeface="Times New Roman" pitchFamily="18" charset="0"/>
                <a:cs typeface="Times New Roman" pitchFamily="18" charset="0"/>
              </a:rPr>
              <a:t>Юсуповский</a:t>
            </a:r>
            <a:r>
              <a:rPr lang="ru-RU" sz="1400" dirty="0" smtClean="0">
                <a:solidFill>
                  <a:schemeClr val="bg2">
                    <a:lumMod val="10000"/>
                  </a:schemeClr>
                </a:solidFill>
                <a:latin typeface="Times New Roman" pitchFamily="18" charset="0"/>
                <a:cs typeface="Times New Roman" pitchFamily="18" charset="0"/>
              </a:rPr>
              <a:t> дворец. Там ему предложили пирожные и вино, щедро сдобренные цианидом. На Распутина это не подействовало.  Тогда Юсупов выстрелил Распутину из револьвера в спину. Пока заговорщики готовились избавиться от тела, он внезапно ожил и побежал на улицу. Пуришкевич не растерялся — тремя выстрелами окончательно свалил «старца», после чего тот лишь лязгал зубами и хрипел. Для верности его еще раз избили, обвязали шторой и бросили в прорубь Невы. Вода, забрала  жизнь рокового мужика — но не сразу. Исследование тела, выловленного три дня спустя, показало наличие воды в легких. Это говорило о том, что Григорий был жив и попросту захлебнулся</a:t>
            </a:r>
          </a:p>
        </p:txBody>
      </p:sp>
      <p:sp>
        <p:nvSpPr>
          <p:cNvPr id="9" name="Прямоугольник 8"/>
          <p:cNvSpPr/>
          <p:nvPr/>
        </p:nvSpPr>
        <p:spPr>
          <a:xfrm>
            <a:off x="500034" y="4572008"/>
            <a:ext cx="1928826" cy="4286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bg2">
                    <a:lumMod val="10000"/>
                  </a:schemeClr>
                </a:solidFill>
                <a:latin typeface="Times New Roman" pitchFamily="18" charset="0"/>
                <a:cs typeface="Times New Roman" pitchFamily="18" charset="0"/>
              </a:rPr>
              <a:t>Князь Феликс Юсупов</a:t>
            </a:r>
            <a:endParaRPr lang="ru-RU" sz="1400" dirty="0">
              <a:solidFill>
                <a:schemeClr val="bg2">
                  <a:lumMod val="10000"/>
                </a:schemeClr>
              </a:solidFill>
              <a:latin typeface="Times New Roman" pitchFamily="18" charset="0"/>
              <a:cs typeface="Times New Roman" pitchFamily="18" charset="0"/>
            </a:endParaRPr>
          </a:p>
        </p:txBody>
      </p:sp>
      <p:sp>
        <p:nvSpPr>
          <p:cNvPr id="10" name="Прямоугольник 9"/>
          <p:cNvSpPr/>
          <p:nvPr/>
        </p:nvSpPr>
        <p:spPr>
          <a:xfrm>
            <a:off x="428596" y="5786454"/>
            <a:ext cx="8215370" cy="92869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b="1" baseline="30000" dirty="0" smtClean="0">
                <a:solidFill>
                  <a:schemeClr val="tx1"/>
                </a:solidFill>
                <a:latin typeface="Times New Roman" pitchFamily="18" charset="0"/>
                <a:cs typeface="Times New Roman" pitchFamily="18" charset="0"/>
              </a:rPr>
              <a:t>5</a:t>
            </a:r>
            <a:r>
              <a:rPr lang="ru-RU" sz="1200" dirty="0" smtClean="0">
                <a:solidFill>
                  <a:schemeClr val="tx1"/>
                </a:solidFill>
                <a:latin typeface="Times New Roman" pitchFamily="18" charset="0"/>
                <a:cs typeface="Times New Roman" pitchFamily="18" charset="0"/>
              </a:rPr>
              <a:t> </a:t>
            </a:r>
            <a:r>
              <a:rPr lang="ru-RU" sz="1200" b="1" dirty="0" smtClean="0">
                <a:solidFill>
                  <a:schemeClr val="tx1"/>
                </a:solidFill>
                <a:latin typeface="Times New Roman" pitchFamily="18" charset="0"/>
                <a:cs typeface="Times New Roman" pitchFamily="18" charset="0"/>
              </a:rPr>
              <a:t>Феликс Феликсович Юсупов </a:t>
            </a:r>
            <a:r>
              <a:rPr lang="ru-RU" sz="1200" dirty="0" smtClean="0">
                <a:solidFill>
                  <a:schemeClr val="tx1"/>
                </a:solidFill>
                <a:latin typeface="Times New Roman" pitchFamily="18" charset="0"/>
                <a:cs typeface="Times New Roman" pitchFamily="18" charset="0"/>
              </a:rPr>
              <a:t>(1886—1967) — </a:t>
            </a:r>
            <a:r>
              <a:rPr lang="ru-RU" sz="1200" dirty="0" smtClean="0">
                <a:solidFill>
                  <a:schemeClr val="bg2">
                    <a:lumMod val="10000"/>
                  </a:schemeClr>
                </a:solidFill>
                <a:latin typeface="Times New Roman" pitchFamily="18" charset="0"/>
                <a:cs typeface="Times New Roman" pitchFamily="18" charset="0"/>
              </a:rPr>
              <a:t>русский аристократ;</a:t>
            </a:r>
            <a:endParaRPr lang="ru-RU" sz="1200" dirty="0" smtClean="0">
              <a:solidFill>
                <a:schemeClr val="tx1"/>
              </a:solidFill>
              <a:latin typeface="Times New Roman" pitchFamily="18" charset="0"/>
              <a:cs typeface="Times New Roman" pitchFamily="18" charset="0"/>
            </a:endParaRPr>
          </a:p>
          <a:p>
            <a:pPr algn="just"/>
            <a:r>
              <a:rPr lang="ru-RU" sz="1200" b="1" baseline="30000" dirty="0" smtClean="0">
                <a:solidFill>
                  <a:schemeClr val="tx1"/>
                </a:solidFill>
                <a:latin typeface="Times New Roman" pitchFamily="18" charset="0"/>
                <a:cs typeface="Times New Roman" pitchFamily="18" charset="0"/>
              </a:rPr>
              <a:t>6 </a:t>
            </a:r>
            <a:r>
              <a:rPr lang="ru-RU" sz="1200" b="1" dirty="0" smtClean="0">
                <a:solidFill>
                  <a:schemeClr val="tx1"/>
                </a:solidFill>
                <a:latin typeface="Times New Roman" pitchFamily="18" charset="0"/>
                <a:cs typeface="Times New Roman" pitchFamily="18" charset="0"/>
              </a:rPr>
              <a:t>Дмитрий Александрович Романов </a:t>
            </a:r>
            <a:r>
              <a:rPr lang="ru-RU" sz="1200" dirty="0" smtClean="0">
                <a:solidFill>
                  <a:schemeClr val="tx1"/>
                </a:solidFill>
                <a:latin typeface="Times New Roman" pitchFamily="18" charset="0"/>
                <a:cs typeface="Times New Roman" pitchFamily="18" charset="0"/>
              </a:rPr>
              <a:t>(1901—1980) — князь императорской крови;</a:t>
            </a:r>
          </a:p>
          <a:p>
            <a:pPr algn="just"/>
            <a:r>
              <a:rPr lang="ru-RU" sz="1200" baseline="30000" dirty="0" smtClean="0">
                <a:solidFill>
                  <a:schemeClr val="tx1"/>
                </a:solidFill>
                <a:latin typeface="Times New Roman" pitchFamily="18" charset="0"/>
                <a:cs typeface="Times New Roman" pitchFamily="18" charset="0"/>
              </a:rPr>
              <a:t>7</a:t>
            </a:r>
            <a:r>
              <a:rPr lang="ru-RU" sz="1200" b="1" dirty="0" smtClean="0">
                <a:solidFill>
                  <a:schemeClr val="tx1"/>
                </a:solidFill>
                <a:latin typeface="Times New Roman" pitchFamily="18" charset="0"/>
                <a:cs typeface="Times New Roman" pitchFamily="18" charset="0"/>
              </a:rPr>
              <a:t>Владимир Митрофанович Пуришкевич</a:t>
            </a:r>
            <a:r>
              <a:rPr lang="ru-RU" sz="1200" dirty="0" smtClean="0">
                <a:solidFill>
                  <a:schemeClr val="tx1"/>
                </a:solidFill>
                <a:latin typeface="Times New Roman" pitchFamily="18" charset="0"/>
                <a:cs typeface="Times New Roman" pitchFamily="18" charset="0"/>
              </a:rPr>
              <a:t> (1870— 1920) — русский политический деятель правых консервативных взглядов, монархист, черносотенец</a:t>
            </a:r>
            <a:endParaRPr lang="ru-RU" sz="1200" dirty="0"/>
          </a:p>
        </p:txBody>
      </p:sp>
      <p:pic>
        <p:nvPicPr>
          <p:cNvPr id="7" name="Содержимое 6" descr="1248693457_16.jpg"/>
          <p:cNvPicPr>
            <a:picLocks noGrp="1" noChangeAspect="1"/>
          </p:cNvPicPr>
          <p:nvPr>
            <p:ph idx="1"/>
          </p:nvPr>
        </p:nvPicPr>
        <p:blipFill>
          <a:blip r:embed="rId3" cstate="email"/>
          <a:stretch>
            <a:fillRect/>
          </a:stretch>
        </p:blipFill>
        <p:spPr>
          <a:xfrm>
            <a:off x="500034" y="1941736"/>
            <a:ext cx="1857387" cy="2665809"/>
          </a:xfrm>
          <a:ln w="38100">
            <a:solidFill>
              <a:schemeClr val="bg2">
                <a:lumMod val="25000"/>
              </a:schemeClr>
            </a:solid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descr="фон.jpg"/>
          <p:cNvPicPr>
            <a:picLocks noChangeAspect="1"/>
          </p:cNvPicPr>
          <p:nvPr/>
        </p:nvPicPr>
        <p:blipFill>
          <a:blip r:embed="rId2"/>
          <a:stretch>
            <a:fillRect/>
          </a:stretch>
        </p:blipFill>
        <p:spPr>
          <a:xfrm>
            <a:off x="0" y="-24"/>
            <a:ext cx="9144000" cy="6858000"/>
          </a:xfrm>
          <a:prstGeom prst="rect">
            <a:avLst/>
          </a:prstGeom>
        </p:spPr>
      </p:pic>
      <p:sp>
        <p:nvSpPr>
          <p:cNvPr id="5" name="Заголовок 1"/>
          <p:cNvSpPr txBox="1">
            <a:spLocks/>
          </p:cNvSpPr>
          <p:nvPr/>
        </p:nvSpPr>
        <p:spPr>
          <a:xfrm>
            <a:off x="428596" y="214290"/>
            <a:ext cx="8229600" cy="1143000"/>
          </a:xfrm>
          <a:prstGeom prst="rect">
            <a:avLst/>
          </a:prstGeom>
          <a:solidFill>
            <a:schemeClr val="bg2">
              <a:lumMod val="50000"/>
            </a:schemeClr>
          </a:solidFill>
        </p:spPr>
        <p:txBody>
          <a:bodyPr vert="horz" lIns="91440" tIns="45720" rIns="91440" bIns="45720" rtlCol="0" anchor="ctr">
            <a:normAutofit fontScale="92500" lnSpcReduction="20000"/>
          </a:bodyPr>
          <a:lstStyle/>
          <a:p>
            <a:pPr algn="ctr">
              <a:spcBef>
                <a:spcPct val="0"/>
              </a:spcBef>
            </a:pPr>
            <a:endParaRPr lang="ru-RU" sz="4400" dirty="0" smtClean="0">
              <a:solidFill>
                <a:schemeClr val="bg1">
                  <a:lumMod val="95000"/>
                </a:schemeClr>
              </a:solidFill>
              <a:effectLst>
                <a:outerShdw blurRad="38100" dist="38100" dir="2700000" algn="tl">
                  <a:srgbClr val="000000">
                    <a:alpha val="43137"/>
                  </a:srgbClr>
                </a:outerShdw>
              </a:effectLst>
              <a:latin typeface="Arbat-Bold" pitchFamily="2" charset="0"/>
              <a:ea typeface="+mj-ea"/>
              <a:cs typeface="+mj-cs"/>
            </a:endParaRPr>
          </a:p>
          <a:p>
            <a:pPr algn="ctr">
              <a:spcBef>
                <a:spcPct val="0"/>
              </a:spcBef>
            </a:pPr>
            <a:r>
              <a:rPr lang="ru-RU" sz="4800"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Убийство Распутина</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Arbat-Bold" pitchFamily="2" charset="0"/>
              <a:ea typeface="+mj-ea"/>
              <a:cs typeface="+mj-cs"/>
            </a:endParaRPr>
          </a:p>
        </p:txBody>
      </p:sp>
      <p:sp>
        <p:nvSpPr>
          <p:cNvPr id="6" name="Прямоугольник 5"/>
          <p:cNvSpPr/>
          <p:nvPr/>
        </p:nvSpPr>
        <p:spPr>
          <a:xfrm>
            <a:off x="500034" y="1500174"/>
            <a:ext cx="5132650" cy="2786082"/>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400" dirty="0" smtClean="0">
              <a:solidFill>
                <a:schemeClr val="bg2">
                  <a:lumMod val="10000"/>
                </a:schemeClr>
              </a:solidFill>
              <a:latin typeface="Times New Roman" pitchFamily="18" charset="0"/>
              <a:cs typeface="Times New Roman" pitchFamily="18" charset="0"/>
            </a:endParaRPr>
          </a:p>
          <a:p>
            <a:pPr algn="just"/>
            <a:r>
              <a:rPr lang="ru-RU" sz="1400" dirty="0" smtClean="0">
                <a:solidFill>
                  <a:schemeClr val="bg2">
                    <a:lumMod val="10000"/>
                  </a:schemeClr>
                </a:solidFill>
                <a:latin typeface="Times New Roman" pitchFamily="18" charset="0"/>
                <a:cs typeface="Times New Roman" pitchFamily="18" charset="0"/>
              </a:rPr>
              <a:t>Царица была в ярости, но по настоянию Николая II убийцы избежали наказания. Народ славил их как избавителей от «темных сил». Распутина называли по-всякому: демоном, немецким шпионом или любовником императрицы, но Романовы были верны ему до конца: самую одиозную фигуру России похоронили в Царском Селе. Через два месяца грянула февральская революция. Предсказание Распутина о падении монархии сбылось. 4 марта 1917 года Керенский приказал выкопать и сжечь тело. Эксгумация прошла ночью, причем по показаниям эксгуматоров горящий труп пытался подняться. Это стало последним штрихом к легенде о сверх силе Распутина</a:t>
            </a:r>
          </a:p>
          <a:p>
            <a:pPr fontAlgn="base"/>
            <a:endParaRPr lang="ru-RU" sz="1600" dirty="0" smtClean="0">
              <a:solidFill>
                <a:schemeClr val="bg2">
                  <a:lumMod val="10000"/>
                </a:schemeClr>
              </a:solidFill>
              <a:latin typeface="Times New Roman" pitchFamily="18" charset="0"/>
              <a:cs typeface="Times New Roman" pitchFamily="18" charset="0"/>
            </a:endParaRPr>
          </a:p>
        </p:txBody>
      </p:sp>
      <p:pic>
        <p:nvPicPr>
          <p:cNvPr id="9" name="Рисунок 8" descr="9785170434756.jpg"/>
          <p:cNvPicPr>
            <a:picLocks noChangeAspect="1"/>
          </p:cNvPicPr>
          <p:nvPr/>
        </p:nvPicPr>
        <p:blipFill>
          <a:blip r:embed="rId3" cstate="email"/>
          <a:stretch>
            <a:fillRect/>
          </a:stretch>
        </p:blipFill>
        <p:spPr>
          <a:xfrm>
            <a:off x="7286644" y="1571612"/>
            <a:ext cx="1428760" cy="20431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Прямоугольник 10"/>
          <p:cNvSpPr/>
          <p:nvPr/>
        </p:nvSpPr>
        <p:spPr>
          <a:xfrm>
            <a:off x="500034" y="4500570"/>
            <a:ext cx="5143536" cy="19288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chemeClr val="tx1"/>
                </a:solidFill>
                <a:latin typeface="Times New Roman" pitchFamily="18" charset="0"/>
                <a:cs typeface="Times New Roman" pitchFamily="18" charset="0"/>
              </a:rPr>
              <a:t> </a:t>
            </a:r>
          </a:p>
          <a:p>
            <a:pPr lvl="0"/>
            <a:r>
              <a:rPr lang="ru-RU" sz="1200" dirty="0" smtClean="0">
                <a:solidFill>
                  <a:schemeClr val="tx1"/>
                </a:solidFill>
                <a:latin typeface="Times New Roman" pitchFamily="18" charset="0"/>
                <a:cs typeface="Times New Roman" pitchFamily="18" charset="0"/>
              </a:rPr>
              <a:t> Радзинский, Э. С. Распутин. День последний / Эдвард Радзинский. – М. : АСТ, 2007. – 140 с.</a:t>
            </a:r>
          </a:p>
          <a:p>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Из глубины : сборник статей о русской революции / С. А. Аскольдов, Н. А. Бердяев, С. А. Булгаков и др. – М. : изд. </a:t>
            </a:r>
            <a:r>
              <a:rPr lang="ru-RU" sz="1200" dirty="0" err="1" smtClean="0">
                <a:solidFill>
                  <a:schemeClr val="tx1"/>
                </a:solidFill>
                <a:latin typeface="Times New Roman" pitchFamily="18" charset="0"/>
                <a:cs typeface="Times New Roman" pitchFamily="18" charset="0"/>
              </a:rPr>
              <a:t>Моск</a:t>
            </a:r>
            <a:r>
              <a:rPr lang="ru-RU" sz="1200" dirty="0" smtClean="0">
                <a:solidFill>
                  <a:schemeClr val="tx1"/>
                </a:solidFill>
                <a:latin typeface="Times New Roman" pitchFamily="18" charset="0"/>
                <a:cs typeface="Times New Roman" pitchFamily="18" charset="0"/>
              </a:rPr>
              <a:t>. ун-та, 1990. – 298 с.</a:t>
            </a:r>
          </a:p>
          <a:p>
            <a:pPr lvl="0"/>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Палеолог, М. Распутин : [воспоминания быв. фр. посла в России : перевод]. / Морис Палеолог. -  Репринтное изд. – М. : СП «Вся Москва», 1990. – 120 с</a:t>
            </a:r>
          </a:p>
          <a:p>
            <a:pPr lvl="0"/>
            <a:endParaRPr lang="ru-RU" sz="1200" dirty="0" smtClean="0">
              <a:solidFill>
                <a:schemeClr val="tx1"/>
              </a:solidFill>
              <a:latin typeface="Times New Roman" pitchFamily="18" charset="0"/>
              <a:cs typeface="Times New Roman" pitchFamily="18" charset="0"/>
            </a:endParaRPr>
          </a:p>
          <a:p>
            <a:endParaRPr lang="ru-RU" sz="1200" dirty="0">
              <a:solidFill>
                <a:schemeClr val="tx1"/>
              </a:solidFill>
              <a:latin typeface="Times New Roman" pitchFamily="18" charset="0"/>
              <a:cs typeface="Times New Roman" pitchFamily="18" charset="0"/>
            </a:endParaRPr>
          </a:p>
        </p:txBody>
      </p:sp>
      <p:pic>
        <p:nvPicPr>
          <p:cNvPr id="8" name="Рисунок 7" descr="5012398013_0.jpg"/>
          <p:cNvPicPr>
            <a:picLocks noChangeAspect="1"/>
          </p:cNvPicPr>
          <p:nvPr/>
        </p:nvPicPr>
        <p:blipFill>
          <a:blip r:embed="rId4" cstate="email"/>
          <a:stretch>
            <a:fillRect/>
          </a:stretch>
        </p:blipFill>
        <p:spPr>
          <a:xfrm>
            <a:off x="5786446" y="2857496"/>
            <a:ext cx="1409296" cy="19822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Рисунок 9" descr="fc0a72f00d80.jpg"/>
          <p:cNvPicPr>
            <a:picLocks noChangeAspect="1"/>
          </p:cNvPicPr>
          <p:nvPr/>
        </p:nvPicPr>
        <p:blipFill>
          <a:blip r:embed="rId5" cstate="email"/>
          <a:stretch>
            <a:fillRect/>
          </a:stretch>
        </p:blipFill>
        <p:spPr>
          <a:xfrm>
            <a:off x="7215206" y="4286256"/>
            <a:ext cx="1531497" cy="21019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descr="фон.jpg"/>
          <p:cNvPicPr>
            <a:picLocks noChangeAspect="1"/>
          </p:cNvPicPr>
          <p:nvPr/>
        </p:nvPicPr>
        <p:blipFill>
          <a:blip r:embed="rId2"/>
          <a:stretch>
            <a:fillRect/>
          </a:stretch>
        </p:blipFill>
        <p:spPr>
          <a:xfrm>
            <a:off x="0" y="-24"/>
            <a:ext cx="9144000" cy="6858000"/>
          </a:xfrm>
          <a:prstGeom prst="rect">
            <a:avLst/>
          </a:prstGeom>
        </p:spPr>
      </p:pic>
      <p:sp>
        <p:nvSpPr>
          <p:cNvPr id="5" name="Заголовок 1"/>
          <p:cNvSpPr txBox="1">
            <a:spLocks/>
          </p:cNvSpPr>
          <p:nvPr/>
        </p:nvSpPr>
        <p:spPr>
          <a:xfrm>
            <a:off x="428596" y="214290"/>
            <a:ext cx="8229600" cy="1143000"/>
          </a:xfrm>
          <a:prstGeom prst="rect">
            <a:avLst/>
          </a:prstGeom>
          <a:solidFill>
            <a:schemeClr val="bg2">
              <a:lumMod val="50000"/>
            </a:schemeClr>
          </a:solidFill>
        </p:spPr>
        <p:txBody>
          <a:bodyPr vert="horz" lIns="91440" tIns="45720" rIns="91440" bIns="45720" rtlCol="0" anchor="ctr">
            <a:normAutofit fontScale="92500" lnSpcReduction="20000"/>
          </a:bodyPr>
          <a:lstStyle/>
          <a:p>
            <a:pPr algn="ctr">
              <a:spcBef>
                <a:spcPct val="0"/>
              </a:spcBef>
            </a:pPr>
            <a:endParaRPr lang="ru-RU" sz="4400" dirty="0" smtClean="0">
              <a:solidFill>
                <a:schemeClr val="bg1">
                  <a:lumMod val="95000"/>
                </a:schemeClr>
              </a:solidFill>
              <a:effectLst>
                <a:outerShdw blurRad="38100" dist="38100" dir="2700000" algn="tl">
                  <a:srgbClr val="000000">
                    <a:alpha val="43137"/>
                  </a:srgbClr>
                </a:outerShdw>
              </a:effectLst>
              <a:latin typeface="Arbat-Bold" pitchFamily="2" charset="0"/>
              <a:ea typeface="+mj-ea"/>
              <a:cs typeface="+mj-cs"/>
            </a:endParaRPr>
          </a:p>
          <a:p>
            <a:pPr algn="ctr">
              <a:spcBef>
                <a:spcPct val="0"/>
              </a:spcBef>
            </a:pPr>
            <a:r>
              <a:rPr lang="ru-RU" sz="4800"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Мифы о Распутине</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Arbat-Bold" pitchFamily="2" charset="0"/>
              <a:ea typeface="+mj-ea"/>
              <a:cs typeface="+mj-cs"/>
            </a:endParaRPr>
          </a:p>
        </p:txBody>
      </p:sp>
      <p:sp>
        <p:nvSpPr>
          <p:cNvPr id="6" name="Прямоугольник 5"/>
          <p:cNvSpPr/>
          <p:nvPr/>
        </p:nvSpPr>
        <p:spPr>
          <a:xfrm>
            <a:off x="571472" y="4572008"/>
            <a:ext cx="8001056" cy="1928826"/>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ru-RU" sz="1600" dirty="0" smtClean="0">
              <a:solidFill>
                <a:schemeClr val="bg2">
                  <a:lumMod val="10000"/>
                </a:schemeClr>
              </a:solidFill>
              <a:latin typeface="Times New Roman" pitchFamily="18" charset="0"/>
              <a:cs typeface="Times New Roman" pitchFamily="18" charset="0"/>
            </a:endParaRPr>
          </a:p>
          <a:p>
            <a:pPr fontAlgn="base"/>
            <a:endParaRPr lang="ru-RU" sz="1600" dirty="0" smtClean="0">
              <a:solidFill>
                <a:schemeClr val="bg2">
                  <a:lumMod val="10000"/>
                </a:schemeClr>
              </a:solidFill>
              <a:latin typeface="Times New Roman" pitchFamily="18" charset="0"/>
              <a:cs typeface="Times New Roman" pitchFamily="18" charset="0"/>
            </a:endParaRPr>
          </a:p>
          <a:p>
            <a:pPr fontAlgn="base"/>
            <a:endParaRPr lang="ru-RU" sz="1600" dirty="0" smtClean="0">
              <a:solidFill>
                <a:schemeClr val="bg2">
                  <a:lumMod val="10000"/>
                </a:schemeClr>
              </a:solidFill>
              <a:latin typeface="Times New Roman" pitchFamily="18" charset="0"/>
              <a:cs typeface="Times New Roman" pitchFamily="18" charset="0"/>
            </a:endParaRPr>
          </a:p>
          <a:p>
            <a:pPr algn="just" fontAlgn="base"/>
            <a:endParaRPr lang="ru-RU" sz="1400" dirty="0" smtClean="0">
              <a:solidFill>
                <a:schemeClr val="bg2">
                  <a:lumMod val="10000"/>
                </a:schemeClr>
              </a:solidFill>
              <a:latin typeface="Times New Roman" pitchFamily="18" charset="0"/>
              <a:cs typeface="Times New Roman" pitchFamily="18" charset="0"/>
            </a:endParaRPr>
          </a:p>
          <a:p>
            <a:pPr algn="just" fontAlgn="base"/>
            <a:r>
              <a:rPr lang="ru-RU" sz="1400" dirty="0" smtClean="0">
                <a:solidFill>
                  <a:schemeClr val="bg2">
                    <a:lumMod val="10000"/>
                  </a:schemeClr>
                </a:solidFill>
                <a:latin typeface="Times New Roman" pitchFamily="18" charset="0"/>
                <a:cs typeface="Times New Roman" pitchFamily="18" charset="0"/>
              </a:rPr>
              <a:t>Существует, по крайней мере, три мифа о</a:t>
            </a:r>
            <a:r>
              <a:rPr lang="ru-RU" sz="1400" b="1" dirty="0" smtClean="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Распутине</a:t>
            </a:r>
            <a:r>
              <a:rPr lang="ru-RU" sz="1400" dirty="0" smtClean="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a:t>
            </a:r>
            <a:endParaRPr lang="ru-RU" sz="1400" dirty="0" smtClean="0">
              <a:solidFill>
                <a:schemeClr val="bg2">
                  <a:lumMod val="10000"/>
                </a:schemeClr>
              </a:solidFill>
              <a:latin typeface="Times New Roman" pitchFamily="18" charset="0"/>
              <a:cs typeface="Times New Roman" pitchFamily="18" charset="0"/>
            </a:endParaRPr>
          </a:p>
          <a:p>
            <a:pPr algn="just" fontAlgn="base"/>
            <a:r>
              <a:rPr lang="ru-RU" sz="1600" i="1" dirty="0" smtClean="0">
                <a:solidFill>
                  <a:srgbClr val="002060"/>
                </a:solidFill>
                <a:latin typeface="Times New Roman" pitchFamily="18" charset="0"/>
                <a:cs typeface="Times New Roman" pitchFamily="18" charset="0"/>
              </a:rPr>
              <a:t>«Исчадие ада, корыстный человек, доведший со своим окружением Россию до краха»</a:t>
            </a:r>
            <a:r>
              <a:rPr lang="ru-RU" sz="1600" dirty="0" smtClean="0">
                <a:solidFill>
                  <a:srgbClr val="002060"/>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таким предстаёт Распутин в первом мифе.</a:t>
            </a:r>
          </a:p>
          <a:p>
            <a:pPr algn="just" fontAlgn="base"/>
            <a:r>
              <a:rPr lang="ru-RU" sz="1600" i="1" dirty="0" smtClean="0">
                <a:solidFill>
                  <a:srgbClr val="002060"/>
                </a:solidFill>
                <a:latin typeface="Times New Roman" pitchFamily="18" charset="0"/>
                <a:cs typeface="Times New Roman" pitchFamily="18" charset="0"/>
              </a:rPr>
              <a:t>«Демон», «второй кардинал Ришелье», </a:t>
            </a:r>
            <a:r>
              <a:rPr lang="ru-RU" sz="1400" dirty="0" smtClean="0">
                <a:solidFill>
                  <a:schemeClr val="bg2">
                    <a:lumMod val="10000"/>
                  </a:schemeClr>
                </a:solidFill>
                <a:latin typeface="Times New Roman" pitchFamily="18" charset="0"/>
                <a:cs typeface="Times New Roman" pitchFamily="18" charset="0"/>
              </a:rPr>
              <a:t>вечно пьяный и блудливый мужик с таинственной русской душой- любимый миф зарубежных авторов.</a:t>
            </a:r>
          </a:p>
          <a:p>
            <a:pPr algn="just" fontAlgn="base"/>
            <a:r>
              <a:rPr lang="ru-RU" sz="1600" i="1" dirty="0" smtClean="0">
                <a:solidFill>
                  <a:srgbClr val="002060"/>
                </a:solidFill>
                <a:latin typeface="Times New Roman" pitchFamily="18" charset="0"/>
                <a:cs typeface="Times New Roman" pitchFamily="18" charset="0"/>
              </a:rPr>
              <a:t>«Талантливый русский мужик, спасавший Россию и царский трон и убитый масонами»- </a:t>
            </a:r>
            <a:r>
              <a:rPr lang="ru-RU" sz="1400" dirty="0" smtClean="0">
                <a:solidFill>
                  <a:schemeClr val="bg2">
                    <a:lumMod val="10000"/>
                  </a:schemeClr>
                </a:solidFill>
                <a:latin typeface="Times New Roman" pitchFamily="18" charset="0"/>
                <a:cs typeface="Times New Roman" pitchFamily="18" charset="0"/>
              </a:rPr>
              <a:t>миф современности</a:t>
            </a:r>
          </a:p>
          <a:p>
            <a:pPr fontAlgn="base"/>
            <a:endParaRPr lang="ru-RU" sz="1600" dirty="0" smtClean="0">
              <a:solidFill>
                <a:schemeClr val="bg2">
                  <a:lumMod val="10000"/>
                </a:schemeClr>
              </a:solidFill>
              <a:latin typeface="Times New Roman" pitchFamily="18" charset="0"/>
              <a:cs typeface="Times New Roman" pitchFamily="18" charset="0"/>
            </a:endParaRPr>
          </a:p>
          <a:p>
            <a:pPr fontAlgn="base"/>
            <a:endParaRPr lang="ru-RU" sz="1600" dirty="0" smtClean="0">
              <a:solidFill>
                <a:schemeClr val="bg2">
                  <a:lumMod val="10000"/>
                </a:schemeClr>
              </a:solidFill>
              <a:latin typeface="Times New Roman" pitchFamily="18" charset="0"/>
              <a:cs typeface="Times New Roman" pitchFamily="18" charset="0"/>
            </a:endParaRPr>
          </a:p>
          <a:p>
            <a:pPr fontAlgn="base"/>
            <a:endParaRPr lang="ru-RU" sz="1600" dirty="0" smtClean="0">
              <a:solidFill>
                <a:schemeClr val="bg2">
                  <a:lumMod val="10000"/>
                </a:schemeClr>
              </a:solidFill>
              <a:latin typeface="Times New Roman" pitchFamily="18" charset="0"/>
              <a:cs typeface="Times New Roman" pitchFamily="18" charset="0"/>
            </a:endParaRPr>
          </a:p>
          <a:p>
            <a:pPr fontAlgn="base"/>
            <a:endParaRPr lang="ru-RU" sz="1600" dirty="0">
              <a:solidFill>
                <a:schemeClr val="bg2">
                  <a:lumMod val="10000"/>
                </a:schemeClr>
              </a:solidFill>
              <a:latin typeface="Times New Roman" pitchFamily="18" charset="0"/>
              <a:cs typeface="Times New Roman" pitchFamily="18" charset="0"/>
            </a:endParaRPr>
          </a:p>
        </p:txBody>
      </p:sp>
      <p:pic>
        <p:nvPicPr>
          <p:cNvPr id="7" name="Содержимое 6" descr="aleksandr-bohanov-rasputin-anatomiya-mifa-12326-large.jpg"/>
          <p:cNvPicPr>
            <a:picLocks noGrp="1" noChangeAspect="1"/>
          </p:cNvPicPr>
          <p:nvPr>
            <p:ph idx="1"/>
          </p:nvPr>
        </p:nvPicPr>
        <p:blipFill>
          <a:blip r:embed="rId3" cstate="email"/>
          <a:stretch>
            <a:fillRect/>
          </a:stretch>
        </p:blipFill>
        <p:spPr>
          <a:xfrm>
            <a:off x="4929190" y="1714488"/>
            <a:ext cx="1565289" cy="22685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Рисунок 7" descr="3423610_sbig1.jpg"/>
          <p:cNvPicPr>
            <a:picLocks noChangeAspect="1"/>
          </p:cNvPicPr>
          <p:nvPr/>
        </p:nvPicPr>
        <p:blipFill>
          <a:blip r:embed="rId4" cstate="email"/>
          <a:stretch>
            <a:fillRect/>
          </a:stretch>
        </p:blipFill>
        <p:spPr>
          <a:xfrm>
            <a:off x="428596" y="1643050"/>
            <a:ext cx="1551686" cy="227234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Прямоугольник 8"/>
          <p:cNvSpPr/>
          <p:nvPr/>
        </p:nvSpPr>
        <p:spPr>
          <a:xfrm>
            <a:off x="2000232" y="1857364"/>
            <a:ext cx="2143140" cy="10001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200" dirty="0" err="1" smtClean="0">
                <a:solidFill>
                  <a:schemeClr val="tx1"/>
                </a:solidFill>
                <a:latin typeface="Times New Roman" pitchFamily="18" charset="0"/>
                <a:cs typeface="Times New Roman" pitchFamily="18" charset="0"/>
              </a:rPr>
              <a:t>Касвинов</a:t>
            </a:r>
            <a:r>
              <a:rPr lang="ru-RU" sz="1200" dirty="0" smtClean="0">
                <a:solidFill>
                  <a:schemeClr val="tx1"/>
                </a:solidFill>
                <a:latin typeface="Times New Roman" pitchFamily="18" charset="0"/>
                <a:cs typeface="Times New Roman" pitchFamily="18" charset="0"/>
              </a:rPr>
              <a:t>, М. К. Двадцать три ступени вниз / Марк </a:t>
            </a:r>
            <a:r>
              <a:rPr lang="ru-RU" sz="1200" dirty="0" err="1" smtClean="0">
                <a:solidFill>
                  <a:schemeClr val="tx1"/>
                </a:solidFill>
                <a:latin typeface="Times New Roman" pitchFamily="18" charset="0"/>
                <a:cs typeface="Times New Roman" pitchFamily="18" charset="0"/>
              </a:rPr>
              <a:t>Касвинов</a:t>
            </a:r>
            <a:r>
              <a:rPr lang="ru-RU" sz="1200" dirty="0" smtClean="0">
                <a:solidFill>
                  <a:schemeClr val="tx1"/>
                </a:solidFill>
                <a:latin typeface="Times New Roman" pitchFamily="18" charset="0"/>
                <a:cs typeface="Times New Roman" pitchFamily="18" charset="0"/>
              </a:rPr>
              <a:t>. – М. : Мысль, 1988. – 459 с.</a:t>
            </a:r>
          </a:p>
          <a:p>
            <a:pPr algn="ctr"/>
            <a:endParaRPr lang="ru-RU" sz="1200" dirty="0">
              <a:solidFill>
                <a:schemeClr val="tx1"/>
              </a:solidFill>
              <a:latin typeface="Times New Roman" pitchFamily="18" charset="0"/>
              <a:cs typeface="Times New Roman" pitchFamily="18" charset="0"/>
            </a:endParaRPr>
          </a:p>
        </p:txBody>
      </p:sp>
      <p:sp>
        <p:nvSpPr>
          <p:cNvPr id="10" name="Прямоугольник 9"/>
          <p:cNvSpPr/>
          <p:nvPr/>
        </p:nvSpPr>
        <p:spPr>
          <a:xfrm>
            <a:off x="6465452" y="1885258"/>
            <a:ext cx="2143140" cy="10001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Боханов, А. Н. Распутин : быль и небыль / Александр Боханов. – М. : Вече, 2006. – 396 с. : ил., фото. – (Царский дом).</a:t>
            </a:r>
          </a:p>
          <a:p>
            <a:pPr algn="ctr"/>
            <a:endParaRPr lang="ru-RU" sz="1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5" name="Заголовок 1"/>
          <p:cNvSpPr txBox="1">
            <a:spLocks/>
          </p:cNvSpPr>
          <p:nvPr/>
        </p:nvSpPr>
        <p:spPr>
          <a:xfrm>
            <a:off x="428596" y="214290"/>
            <a:ext cx="8229600" cy="1143000"/>
          </a:xfrm>
          <a:prstGeom prst="rect">
            <a:avLst/>
          </a:prstGeom>
          <a:solidFill>
            <a:schemeClr val="bg2">
              <a:lumMod val="50000"/>
            </a:schemeClr>
          </a:solidFill>
        </p:spPr>
        <p:txBody>
          <a:bodyPr vert="horz" lIns="91440" tIns="45720" rIns="91440" bIns="45720" rtlCol="0" anchor="ctr">
            <a:normAutofit fontScale="92500" lnSpcReduction="20000"/>
          </a:bodyPr>
          <a:lstStyle/>
          <a:p>
            <a:pPr algn="ctr">
              <a:spcBef>
                <a:spcPct val="0"/>
              </a:spcBef>
            </a:pPr>
            <a:endParaRPr lang="ru-RU" sz="4400" dirty="0" smtClean="0">
              <a:solidFill>
                <a:schemeClr val="bg1">
                  <a:lumMod val="95000"/>
                </a:schemeClr>
              </a:solidFill>
              <a:effectLst>
                <a:outerShdw blurRad="38100" dist="38100" dir="2700000" algn="tl">
                  <a:srgbClr val="000000">
                    <a:alpha val="43137"/>
                  </a:srgbClr>
                </a:outerShdw>
              </a:effectLst>
              <a:latin typeface="Arbat-Bold" pitchFamily="2" charset="0"/>
              <a:ea typeface="+mj-ea"/>
              <a:cs typeface="+mj-cs"/>
            </a:endParaRPr>
          </a:p>
          <a:p>
            <a:pPr algn="ctr">
              <a:spcBef>
                <a:spcPct val="0"/>
              </a:spcBef>
            </a:pPr>
            <a:r>
              <a:rPr lang="ru-RU" sz="4800"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Мифы о Распутине</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Arbat-Bold" pitchFamily="2" charset="0"/>
              <a:ea typeface="+mj-ea"/>
              <a:cs typeface="+mj-cs"/>
            </a:endParaRPr>
          </a:p>
        </p:txBody>
      </p:sp>
      <p:sp>
        <p:nvSpPr>
          <p:cNvPr id="6" name="Прямоугольник 5"/>
          <p:cNvSpPr/>
          <p:nvPr/>
        </p:nvSpPr>
        <p:spPr>
          <a:xfrm>
            <a:off x="4643438" y="2214554"/>
            <a:ext cx="4000528" cy="4314174"/>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ru-RU" sz="1600" b="1" dirty="0" smtClean="0"/>
          </a:p>
          <a:p>
            <a:pPr fontAlgn="base"/>
            <a:endParaRPr lang="ru-RU" sz="1600" dirty="0" smtClean="0">
              <a:solidFill>
                <a:schemeClr val="bg2">
                  <a:lumMod val="10000"/>
                </a:schemeClr>
              </a:solidFill>
              <a:latin typeface="Times New Roman" pitchFamily="18" charset="0"/>
              <a:cs typeface="Times New Roman" pitchFamily="18" charset="0"/>
            </a:endParaRPr>
          </a:p>
          <a:p>
            <a:pPr fontAlgn="base"/>
            <a:endParaRPr lang="ru-RU" sz="1600" dirty="0" smtClean="0">
              <a:solidFill>
                <a:schemeClr val="bg2">
                  <a:lumMod val="10000"/>
                </a:schemeClr>
              </a:solidFill>
              <a:latin typeface="Times New Roman" pitchFamily="18" charset="0"/>
              <a:cs typeface="Times New Roman" pitchFamily="18" charset="0"/>
            </a:endParaRPr>
          </a:p>
          <a:p>
            <a:pPr algn="just" fontAlgn="base"/>
            <a:r>
              <a:rPr lang="ru-RU" sz="1400" dirty="0" smtClean="0">
                <a:solidFill>
                  <a:schemeClr val="bg2">
                    <a:lumMod val="10000"/>
                  </a:schemeClr>
                </a:solidFill>
                <a:latin typeface="Times New Roman" pitchFamily="18" charset="0"/>
                <a:cs typeface="Times New Roman" pitchFamily="18" charset="0"/>
              </a:rPr>
              <a:t>Кем же был Распутин на самом деле? С одной стороны, Распутин - простой мужик. Для него нет различия между Петербургом и деревней - везде он ведёт себя одинаково, игнорируя законы общества и элементарные правила приличия. С другой стороны, есть в его личности что-то интригующее, таинственное. Его странная религиозность, сочетающая жажду удовольствий с непреклонной верой, его физическая сила, наконец, «неистребимость» никаким ядом - все это невольно внушает трепет. Нет ли в этих чертах чего-то родного, близкого каждой русской душе? Наверное, в любом уголке России найдется подобный 'Распутин', и каждый русский унаследовал какие-то его черты. Возможно, из-за этих качеств русские остаются непонятыми, «дикими» для других наций, и это ставит особняком нашу страну в мировом сообществе</a:t>
            </a:r>
            <a:endParaRPr lang="ru-RU" sz="1600" dirty="0" smtClean="0">
              <a:solidFill>
                <a:schemeClr val="bg2">
                  <a:lumMod val="10000"/>
                </a:schemeClr>
              </a:solidFill>
              <a:latin typeface="Times New Roman" pitchFamily="18" charset="0"/>
              <a:cs typeface="Times New Roman" pitchFamily="18" charset="0"/>
            </a:endParaRPr>
          </a:p>
          <a:p>
            <a:pPr fontAlgn="base"/>
            <a:endParaRPr lang="ru-RU" sz="1600" dirty="0" smtClean="0">
              <a:solidFill>
                <a:schemeClr val="bg2">
                  <a:lumMod val="10000"/>
                </a:schemeClr>
              </a:solidFill>
              <a:latin typeface="Times New Roman" pitchFamily="18" charset="0"/>
              <a:cs typeface="Times New Roman" pitchFamily="18" charset="0"/>
            </a:endParaRPr>
          </a:p>
          <a:p>
            <a:pPr fontAlgn="base"/>
            <a:endParaRPr lang="ru-RU" sz="1600" dirty="0" smtClean="0">
              <a:solidFill>
                <a:schemeClr val="bg2">
                  <a:lumMod val="10000"/>
                </a:schemeClr>
              </a:solidFill>
              <a:latin typeface="Times New Roman" pitchFamily="18" charset="0"/>
              <a:cs typeface="Times New Roman" pitchFamily="18" charset="0"/>
            </a:endParaRPr>
          </a:p>
          <a:p>
            <a:pPr fontAlgn="base"/>
            <a:endParaRPr lang="ru-RU" sz="1600" dirty="0">
              <a:solidFill>
                <a:schemeClr val="bg2">
                  <a:lumMod val="10000"/>
                </a:schemeClr>
              </a:solidFill>
              <a:latin typeface="Times New Roman" pitchFamily="18" charset="0"/>
              <a:cs typeface="Times New Roman" pitchFamily="18" charset="0"/>
            </a:endParaRPr>
          </a:p>
        </p:txBody>
      </p:sp>
      <p:pic>
        <p:nvPicPr>
          <p:cNvPr id="10" name="Рисунок 9" descr="original.jpg"/>
          <p:cNvPicPr>
            <a:picLocks noChangeAspect="1"/>
          </p:cNvPicPr>
          <p:nvPr/>
        </p:nvPicPr>
        <p:blipFill>
          <a:blip r:embed="rId3" cstate="email"/>
          <a:srcRect/>
          <a:stretch>
            <a:fillRect/>
          </a:stretch>
        </p:blipFill>
        <p:spPr>
          <a:xfrm>
            <a:off x="500034" y="4000504"/>
            <a:ext cx="3500462" cy="2497256"/>
          </a:xfrm>
          <a:prstGeom prst="rect">
            <a:avLst/>
          </a:prstGeom>
          <a:ln w="38100">
            <a:solidFill>
              <a:schemeClr val="bg2">
                <a:lumMod val="25000"/>
              </a:schemeClr>
            </a:solidFill>
          </a:ln>
        </p:spPr>
      </p:pic>
      <p:pic>
        <p:nvPicPr>
          <p:cNvPr id="12" name="Рисунок 11" descr="3232726_sbig1.jpg"/>
          <p:cNvPicPr>
            <a:picLocks noChangeAspect="1"/>
          </p:cNvPicPr>
          <p:nvPr/>
        </p:nvPicPr>
        <p:blipFill>
          <a:blip r:embed="rId4" cstate="email"/>
          <a:stretch>
            <a:fillRect/>
          </a:stretch>
        </p:blipFill>
        <p:spPr>
          <a:xfrm>
            <a:off x="2857488" y="1571612"/>
            <a:ext cx="1362850" cy="212883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Прямоугольник 7"/>
          <p:cNvSpPr/>
          <p:nvPr/>
        </p:nvSpPr>
        <p:spPr>
          <a:xfrm>
            <a:off x="500034" y="2643182"/>
            <a:ext cx="2214578" cy="10001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Евреинов, Н. Н. Тайна Распутин / Николай Евреинов. – Репринтное изд. – М. : Кн. палата, 1990. – 79 с.</a:t>
            </a:r>
          </a:p>
          <a:p>
            <a:pPr algn="ctr"/>
            <a:endParaRPr lang="ru-RU" sz="1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5" name="Заголовок 1"/>
          <p:cNvSpPr txBox="1">
            <a:spLocks/>
          </p:cNvSpPr>
          <p:nvPr/>
        </p:nvSpPr>
        <p:spPr>
          <a:xfrm>
            <a:off x="428596" y="214290"/>
            <a:ext cx="8229600" cy="1143000"/>
          </a:xfrm>
          <a:prstGeom prst="rect">
            <a:avLst/>
          </a:prstGeom>
          <a:solidFill>
            <a:schemeClr val="bg2">
              <a:lumMod val="50000"/>
            </a:schemeClr>
          </a:solidFill>
        </p:spPr>
        <p:txBody>
          <a:bodyPr vert="horz" lIns="91440" tIns="45720" rIns="91440" bIns="45720" rtlCol="0" anchor="ctr">
            <a:normAutofit fontScale="92500" lnSpcReduction="20000"/>
          </a:bodyPr>
          <a:lstStyle/>
          <a:p>
            <a:pPr algn="ctr">
              <a:spcBef>
                <a:spcPct val="0"/>
              </a:spcBef>
            </a:pPr>
            <a:endParaRPr lang="ru-RU" sz="4400" dirty="0" smtClean="0">
              <a:solidFill>
                <a:schemeClr val="bg1">
                  <a:lumMod val="95000"/>
                </a:schemeClr>
              </a:solidFill>
              <a:effectLst>
                <a:outerShdw blurRad="38100" dist="38100" dir="2700000" algn="tl">
                  <a:srgbClr val="000000">
                    <a:alpha val="43137"/>
                  </a:srgbClr>
                </a:outerShdw>
              </a:effectLst>
              <a:latin typeface="Arbat-Bold" pitchFamily="2" charset="0"/>
              <a:ea typeface="+mj-ea"/>
              <a:cs typeface="+mj-cs"/>
            </a:endParaRPr>
          </a:p>
          <a:p>
            <a:pPr algn="ctr">
              <a:spcBef>
                <a:spcPct val="0"/>
              </a:spcBef>
            </a:pPr>
            <a:r>
              <a:rPr lang="ru-RU" sz="4800"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Любопытные факты:</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Arbat-Bold" pitchFamily="2" charset="0"/>
              <a:ea typeface="+mj-ea"/>
              <a:cs typeface="+mj-cs"/>
            </a:endParaRPr>
          </a:p>
        </p:txBody>
      </p:sp>
      <p:sp>
        <p:nvSpPr>
          <p:cNvPr id="6" name="Прямоугольник 5"/>
          <p:cNvSpPr/>
          <p:nvPr/>
        </p:nvSpPr>
        <p:spPr>
          <a:xfrm>
            <a:off x="434718" y="3597054"/>
            <a:ext cx="5566042" cy="2857520"/>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400" dirty="0" smtClean="0">
              <a:solidFill>
                <a:schemeClr val="bg2">
                  <a:lumMod val="10000"/>
                </a:schemeClr>
              </a:solidFill>
              <a:latin typeface="Times New Roman" pitchFamily="18" charset="0"/>
              <a:cs typeface="Times New Roman" pitchFamily="18" charset="0"/>
            </a:endParaRPr>
          </a:p>
          <a:p>
            <a:pPr algn="just">
              <a:buFont typeface="Wingdings" pitchFamily="2" charset="2"/>
              <a:buChar char="Ø"/>
            </a:pPr>
            <a:r>
              <a:rPr lang="ru-RU" sz="1400" dirty="0" smtClean="0">
                <a:solidFill>
                  <a:schemeClr val="bg2">
                    <a:lumMod val="10000"/>
                  </a:schemeClr>
                </a:solidFill>
                <a:latin typeface="Times New Roman" pitchFamily="18" charset="0"/>
                <a:cs typeface="Times New Roman" pitchFamily="18" charset="0"/>
              </a:rPr>
              <a:t>	после свержения Романовых деятельность Распутина расследовала специальная комиссия, членом которой был поэт Блок. Следствие так и не было закончено;</a:t>
            </a:r>
          </a:p>
          <a:p>
            <a:pPr algn="just"/>
            <a:endParaRPr lang="ru-RU" sz="1400" dirty="0" smtClean="0">
              <a:solidFill>
                <a:schemeClr val="bg2">
                  <a:lumMod val="10000"/>
                </a:schemeClr>
              </a:solidFill>
              <a:latin typeface="Times New Roman" pitchFamily="18" charset="0"/>
              <a:cs typeface="Times New Roman" pitchFamily="18" charset="0"/>
            </a:endParaRPr>
          </a:p>
          <a:p>
            <a:pPr algn="just">
              <a:buFont typeface="Wingdings" pitchFamily="2" charset="2"/>
              <a:buChar char="Ø"/>
            </a:pPr>
            <a:r>
              <a:rPr lang="ru-RU" sz="1400" dirty="0" smtClean="0">
                <a:solidFill>
                  <a:schemeClr val="bg2">
                    <a:lumMod val="10000"/>
                  </a:schemeClr>
                </a:solidFill>
                <a:latin typeface="Times New Roman" pitchFamily="18" charset="0"/>
                <a:cs typeface="Times New Roman" pitchFamily="18" charset="0"/>
              </a:rPr>
              <a:t>	дочь Распутина Матрёна успела эмигрировать во Францию, а затем в США. Там она работала танцовщицей и дрессировщицей тигров. Умерла в 1977 году. Остальные члены семьи были раскулачены и сосланы в лагеря, где их след затерялся;</a:t>
            </a:r>
          </a:p>
          <a:p>
            <a:pPr algn="just"/>
            <a:endParaRPr lang="ru-RU" sz="1400" dirty="0" smtClean="0">
              <a:solidFill>
                <a:schemeClr val="bg2">
                  <a:lumMod val="10000"/>
                </a:schemeClr>
              </a:solidFill>
              <a:latin typeface="Times New Roman" pitchFamily="18" charset="0"/>
              <a:cs typeface="Times New Roman" pitchFamily="18" charset="0"/>
            </a:endParaRPr>
          </a:p>
          <a:p>
            <a:pPr algn="just">
              <a:buFont typeface="Wingdings" pitchFamily="2" charset="2"/>
              <a:buChar char="Ø"/>
            </a:pPr>
            <a:r>
              <a:rPr lang="ru-RU" sz="1400" dirty="0" smtClean="0">
                <a:solidFill>
                  <a:schemeClr val="bg2">
                    <a:lumMod val="10000"/>
                  </a:schemeClr>
                </a:solidFill>
                <a:latin typeface="Times New Roman" pitchFamily="18" charset="0"/>
                <a:cs typeface="Times New Roman" pitchFamily="18" charset="0"/>
              </a:rPr>
              <a:t>	сегодня церковь не признает святость Распутина, указывая на его сомнительную нравственность;</a:t>
            </a:r>
          </a:p>
          <a:p>
            <a:pPr fontAlgn="base"/>
            <a:endParaRPr lang="ru-RU" sz="1600" dirty="0" smtClean="0">
              <a:solidFill>
                <a:schemeClr val="bg2">
                  <a:lumMod val="10000"/>
                </a:schemeClr>
              </a:solidFill>
              <a:latin typeface="Times New Roman" pitchFamily="18" charset="0"/>
              <a:cs typeface="Times New Roman" pitchFamily="18" charset="0"/>
            </a:endParaRPr>
          </a:p>
        </p:txBody>
      </p:sp>
      <p:pic>
        <p:nvPicPr>
          <p:cNvPr id="9" name="Содержимое 8" descr="rasputin_01.jpg"/>
          <p:cNvPicPr>
            <a:picLocks noGrp="1" noChangeAspect="1"/>
          </p:cNvPicPr>
          <p:nvPr>
            <p:ph idx="1"/>
          </p:nvPr>
        </p:nvPicPr>
        <p:blipFill>
          <a:blip r:embed="rId3" cstate="email"/>
          <a:stretch>
            <a:fillRect/>
          </a:stretch>
        </p:blipFill>
        <p:spPr>
          <a:xfrm>
            <a:off x="6104856" y="4048812"/>
            <a:ext cx="2516959" cy="1928826"/>
          </a:xfrm>
          <a:ln w="38100">
            <a:solidFill>
              <a:schemeClr val="bg2">
                <a:lumMod val="25000"/>
              </a:schemeClr>
            </a:solidFill>
          </a:ln>
        </p:spPr>
      </p:pic>
      <p:sp>
        <p:nvSpPr>
          <p:cNvPr id="10" name="Прямоугольник 9"/>
          <p:cNvSpPr/>
          <p:nvPr/>
        </p:nvSpPr>
        <p:spPr>
          <a:xfrm>
            <a:off x="428596" y="1609034"/>
            <a:ext cx="8215370" cy="1714512"/>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dirty="0" smtClean="0">
              <a:solidFill>
                <a:schemeClr val="bg2">
                  <a:lumMod val="10000"/>
                </a:schemeClr>
              </a:solidFill>
              <a:latin typeface="Times New Roman" pitchFamily="18" charset="0"/>
              <a:cs typeface="Times New Roman" pitchFamily="18" charset="0"/>
            </a:endParaRPr>
          </a:p>
          <a:p>
            <a:pPr algn="just"/>
            <a:endParaRPr lang="ru-RU" sz="1600" dirty="0" smtClean="0">
              <a:solidFill>
                <a:schemeClr val="bg2">
                  <a:lumMod val="10000"/>
                </a:schemeClr>
              </a:solidFill>
              <a:latin typeface="Times New Roman" pitchFamily="18" charset="0"/>
              <a:cs typeface="Times New Roman" pitchFamily="18" charset="0"/>
            </a:endParaRPr>
          </a:p>
          <a:p>
            <a:pPr algn="just">
              <a:buFont typeface="Wingdings" pitchFamily="2" charset="2"/>
              <a:buChar char="Ø"/>
            </a:pPr>
            <a:r>
              <a:rPr lang="ru-RU" sz="1600" dirty="0" smtClean="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у Распутина предположительно был старший брат Дмитрий (простудился во время купания и умер от пневмонии) и сестра Мария (страдавшая от эпилепсии и утонувшая в реке). Своих детей он назвал в честь них. Третью дочь Григорий назвал Варварой;</a:t>
            </a:r>
          </a:p>
          <a:p>
            <a:pPr algn="just">
              <a:buFont typeface="Wingdings" pitchFamily="2" charset="2"/>
              <a:buChar char="Ø"/>
            </a:pPr>
            <a:endParaRPr lang="ru-RU" sz="1400" dirty="0" smtClean="0">
              <a:solidFill>
                <a:schemeClr val="bg2">
                  <a:lumMod val="10000"/>
                </a:schemeClr>
              </a:solidFill>
              <a:latin typeface="Times New Roman" pitchFamily="18" charset="0"/>
              <a:cs typeface="Times New Roman" pitchFamily="18" charset="0"/>
            </a:endParaRPr>
          </a:p>
          <a:p>
            <a:pPr algn="just">
              <a:buFont typeface="Wingdings" pitchFamily="2" charset="2"/>
              <a:buChar char="Ø"/>
            </a:pPr>
            <a:r>
              <a:rPr lang="ru-RU" sz="1400" dirty="0" smtClean="0">
                <a:solidFill>
                  <a:schemeClr val="bg2">
                    <a:lumMod val="10000"/>
                  </a:schemeClr>
                </a:solidFill>
                <a:latin typeface="Times New Roman" pitchFamily="18" charset="0"/>
                <a:cs typeface="Times New Roman" pitchFamily="18" charset="0"/>
              </a:rPr>
              <a:t>	род Юсуповых ведет начало от племянника пророка Магомета. Ирония судьбы: дальний родственник основателя ислама убил человека, называвшегося православным святым;</a:t>
            </a:r>
          </a:p>
          <a:p>
            <a:pPr algn="just"/>
            <a:endParaRPr lang="ru-RU" sz="1600" dirty="0" smtClean="0">
              <a:solidFill>
                <a:schemeClr val="bg2">
                  <a:lumMod val="10000"/>
                </a:schemeClr>
              </a:solidFill>
              <a:latin typeface="Times New Roman" pitchFamily="18" charset="0"/>
              <a:cs typeface="Times New Roman" pitchFamily="18" charset="0"/>
            </a:endParaRPr>
          </a:p>
          <a:p>
            <a:pPr fontAlgn="base"/>
            <a:endParaRPr lang="ru-RU" sz="1600" dirty="0" smtClean="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5" name="Заголовок 1"/>
          <p:cNvSpPr txBox="1">
            <a:spLocks/>
          </p:cNvSpPr>
          <p:nvPr/>
        </p:nvSpPr>
        <p:spPr>
          <a:xfrm>
            <a:off x="428596" y="214290"/>
            <a:ext cx="8229600" cy="1143000"/>
          </a:xfrm>
          <a:prstGeom prst="rect">
            <a:avLst/>
          </a:prstGeom>
          <a:solidFill>
            <a:schemeClr val="bg2">
              <a:lumMod val="50000"/>
            </a:schemeClr>
          </a:solidFill>
        </p:spPr>
        <p:txBody>
          <a:bodyPr vert="horz" lIns="91440" tIns="45720" rIns="91440" bIns="45720" rtlCol="0" anchor="ctr">
            <a:normAutofit fontScale="92500" lnSpcReduction="20000"/>
          </a:bodyPr>
          <a:lstStyle/>
          <a:p>
            <a:pPr algn="ctr">
              <a:spcBef>
                <a:spcPct val="0"/>
              </a:spcBef>
            </a:pPr>
            <a:endParaRPr lang="ru-RU" sz="4400" dirty="0" smtClean="0">
              <a:solidFill>
                <a:schemeClr val="bg1">
                  <a:lumMod val="95000"/>
                </a:schemeClr>
              </a:solidFill>
              <a:effectLst>
                <a:outerShdw blurRad="38100" dist="38100" dir="2700000" algn="tl">
                  <a:srgbClr val="000000">
                    <a:alpha val="43137"/>
                  </a:srgbClr>
                </a:outerShdw>
              </a:effectLst>
              <a:latin typeface="Arbat-Bold" pitchFamily="2" charset="0"/>
              <a:ea typeface="+mj-ea"/>
              <a:cs typeface="+mj-cs"/>
            </a:endParaRPr>
          </a:p>
          <a:p>
            <a:pPr algn="ctr">
              <a:spcBef>
                <a:spcPct val="0"/>
              </a:spcBef>
            </a:pPr>
            <a:r>
              <a:rPr lang="ru-RU" sz="4800"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Любопытные факты:</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Arbat-Bold" pitchFamily="2" charset="0"/>
              <a:ea typeface="+mj-ea"/>
              <a:cs typeface="+mj-cs"/>
            </a:endParaRPr>
          </a:p>
        </p:txBody>
      </p:sp>
      <p:sp>
        <p:nvSpPr>
          <p:cNvPr id="6" name="Прямоугольник 5"/>
          <p:cNvSpPr/>
          <p:nvPr/>
        </p:nvSpPr>
        <p:spPr>
          <a:xfrm>
            <a:off x="500034" y="1500174"/>
            <a:ext cx="8143932" cy="3214710"/>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buFont typeface="Wingdings" pitchFamily="2" charset="2"/>
              <a:buChar char="Ø"/>
            </a:pPr>
            <a:r>
              <a:rPr lang="ru-RU" sz="1400" dirty="0" smtClean="0">
                <a:solidFill>
                  <a:schemeClr val="tx1"/>
                </a:solidFill>
                <a:latin typeface="Times New Roman" pitchFamily="18" charset="0"/>
                <a:cs typeface="Times New Roman" pitchFamily="18" charset="0"/>
              </a:rPr>
              <a:t>	приняв большую дозу яда вместе с пищей в тот роковой вечер и запив его вином (что должно усилить действие цианистого калия), святой старец не умер. Возможно, отрава стала безвредной от сахара, которым посыпали печенье, а может, она неправильно хранилась, поэтому потеряла свою силу. Но он знал о своей быстрой кончине, так как в кармане его тулупа была найдена записка, в которой говорилось, что его могут убить крестьяне, тогда монархии в стране ничто не грозит. Но если его кровь прольют аристократы, то семья императора не выживет и монархия падет;</a:t>
            </a:r>
          </a:p>
          <a:p>
            <a:pPr fontAlgn="base">
              <a:buFont typeface="Wingdings" pitchFamily="2" charset="2"/>
              <a:buChar char="Ø"/>
            </a:pPr>
            <a:endParaRPr lang="ru-RU" sz="1400" dirty="0" smtClean="0">
              <a:solidFill>
                <a:schemeClr val="tx1"/>
              </a:solidFill>
              <a:latin typeface="Times New Roman" pitchFamily="18" charset="0"/>
              <a:cs typeface="Times New Roman" pitchFamily="18" charset="0"/>
            </a:endParaRPr>
          </a:p>
          <a:p>
            <a:pPr algn="just" fontAlgn="base">
              <a:buFont typeface="Wingdings" pitchFamily="2" charset="2"/>
              <a:buChar char="Ø"/>
            </a:pPr>
            <a:r>
              <a:rPr lang="ru-RU" sz="1400" dirty="0" smtClean="0">
                <a:solidFill>
                  <a:schemeClr val="tx1"/>
                </a:solidFill>
                <a:latin typeface="Times New Roman" pitchFamily="18" charset="0"/>
                <a:cs typeface="Times New Roman" pitchFamily="18" charset="0"/>
              </a:rPr>
              <a:t>	после себя Григорий Распутин оставил две книги и множество предсказаний. Их записывали с его слов, так как сам старец был неграмотным. Убийцы Григория избежали сурового наказания. Это наталкивает на мысль, что действовали заговорщики с разрешения императора. Юсупова выслали в имение его отца в Курскую губернию, а Дмитрия Павловича перевели в Персию. После Февральской революции стало известно, что к княгине Елизавете Фёдоровне приходили настоятельницы монастырей через несколько дней после гибели Распутина. Они рассказывали, что в ночь убийства святого старца в обителях происходили невероятные вещи. Братья и сестры испытывали приступы безумия, испускали дикие крики, богохульствовали во время службы;</a:t>
            </a:r>
          </a:p>
        </p:txBody>
      </p:sp>
      <p:pic>
        <p:nvPicPr>
          <p:cNvPr id="9" name="Содержимое 8" descr="1008823160.jpg"/>
          <p:cNvPicPr>
            <a:picLocks noGrp="1" noChangeAspect="1"/>
          </p:cNvPicPr>
          <p:nvPr>
            <p:ph idx="1"/>
          </p:nvPr>
        </p:nvPicPr>
        <p:blipFill>
          <a:blip r:embed="rId3" cstate="email">
            <a:clrChange>
              <a:clrFrom>
                <a:srgbClr val="FFFFFF"/>
              </a:clrFrom>
              <a:clrTo>
                <a:srgbClr val="FFFFFF">
                  <a:alpha val="0"/>
                </a:srgbClr>
              </a:clrTo>
            </a:clrChange>
          </a:blip>
          <a:stretch>
            <a:fillRect/>
          </a:stretch>
        </p:blipFill>
        <p:spPr>
          <a:xfrm>
            <a:off x="6715140" y="4798936"/>
            <a:ext cx="1735497" cy="2059064"/>
          </a:xfrm>
        </p:spPr>
      </p:pic>
      <p:pic>
        <p:nvPicPr>
          <p:cNvPr id="7" name="Рисунок 6" descr="Igor_Muromov__100_velikih_avantyuristov.jpg"/>
          <p:cNvPicPr>
            <a:picLocks noChangeAspect="1"/>
          </p:cNvPicPr>
          <p:nvPr/>
        </p:nvPicPr>
        <p:blipFill>
          <a:blip r:embed="rId4" cstate="email"/>
          <a:stretch>
            <a:fillRect/>
          </a:stretch>
        </p:blipFill>
        <p:spPr>
          <a:xfrm>
            <a:off x="642910" y="4857760"/>
            <a:ext cx="1357322" cy="182309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Прямоугольник 7"/>
          <p:cNvSpPr/>
          <p:nvPr/>
        </p:nvSpPr>
        <p:spPr>
          <a:xfrm>
            <a:off x="4572000" y="5685764"/>
            <a:ext cx="2000264" cy="10001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Пикуль, В. Избранные произведения. В 12 т. Т. 4. Нечистая сила. / Валентин Пикуль. – М. : Голос, 1992. – 718 с.</a:t>
            </a:r>
          </a:p>
          <a:p>
            <a:pPr algn="ctr"/>
            <a:endParaRPr lang="ru-RU" sz="1200" dirty="0">
              <a:solidFill>
                <a:schemeClr val="tx1"/>
              </a:solidFill>
              <a:latin typeface="Times New Roman" pitchFamily="18" charset="0"/>
              <a:cs typeface="Times New Roman" pitchFamily="18" charset="0"/>
            </a:endParaRPr>
          </a:p>
        </p:txBody>
      </p:sp>
      <p:sp>
        <p:nvSpPr>
          <p:cNvPr id="10" name="Прямоугольник 9"/>
          <p:cNvSpPr/>
          <p:nvPr/>
        </p:nvSpPr>
        <p:spPr>
          <a:xfrm>
            <a:off x="2143108" y="4857760"/>
            <a:ext cx="2000264" cy="100013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100 великих авантюристов / [2-й. - сост. И. А. </a:t>
            </a:r>
            <a:r>
              <a:rPr lang="ru-RU" sz="1200" dirty="0" err="1" smtClean="0">
                <a:solidFill>
                  <a:schemeClr val="tx1"/>
                </a:solidFill>
                <a:latin typeface="Times New Roman" pitchFamily="18" charset="0"/>
                <a:cs typeface="Times New Roman" pitchFamily="18" charset="0"/>
              </a:rPr>
              <a:t>Муромова</a:t>
            </a:r>
            <a:r>
              <a:rPr lang="ru-RU" sz="1200" dirty="0" smtClean="0">
                <a:solidFill>
                  <a:schemeClr val="tx1"/>
                </a:solidFill>
                <a:latin typeface="Times New Roman" pitchFamily="18" charset="0"/>
                <a:cs typeface="Times New Roman" pitchFamily="18" charset="0"/>
              </a:rPr>
              <a:t>]. – М. : Вече, 2015. – 318 с. : ил. – (100 великих).</a:t>
            </a:r>
          </a:p>
          <a:p>
            <a:pPr algn="ctr"/>
            <a:endParaRPr lang="ru-RU" sz="1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5" name="Заголовок 1"/>
          <p:cNvSpPr txBox="1">
            <a:spLocks/>
          </p:cNvSpPr>
          <p:nvPr/>
        </p:nvSpPr>
        <p:spPr>
          <a:xfrm>
            <a:off x="428596" y="214290"/>
            <a:ext cx="8229600" cy="1143000"/>
          </a:xfrm>
          <a:prstGeom prst="rect">
            <a:avLst/>
          </a:prstGeom>
          <a:solidFill>
            <a:schemeClr val="bg2">
              <a:lumMod val="50000"/>
            </a:schemeClr>
          </a:solidFill>
        </p:spPr>
        <p:txBody>
          <a:bodyPr vert="horz" lIns="91440" tIns="45720" rIns="91440" bIns="45720" rtlCol="0" anchor="ctr">
            <a:normAutofit fontScale="92500" lnSpcReduction="20000"/>
          </a:bodyPr>
          <a:lstStyle/>
          <a:p>
            <a:pPr algn="ctr">
              <a:spcBef>
                <a:spcPct val="0"/>
              </a:spcBef>
            </a:pPr>
            <a:endParaRPr lang="ru-RU" sz="4400" dirty="0" smtClean="0">
              <a:solidFill>
                <a:schemeClr val="bg1">
                  <a:lumMod val="95000"/>
                </a:schemeClr>
              </a:solidFill>
              <a:effectLst>
                <a:outerShdw blurRad="38100" dist="38100" dir="2700000" algn="tl">
                  <a:srgbClr val="000000">
                    <a:alpha val="43137"/>
                  </a:srgbClr>
                </a:outerShdw>
              </a:effectLst>
              <a:latin typeface="Arbat-Bold" pitchFamily="2" charset="0"/>
              <a:ea typeface="+mj-ea"/>
              <a:cs typeface="+mj-cs"/>
            </a:endParaRPr>
          </a:p>
          <a:p>
            <a:pPr algn="ctr">
              <a:spcBef>
                <a:spcPct val="0"/>
              </a:spcBef>
            </a:pPr>
            <a:r>
              <a:rPr lang="ru-RU" sz="4800"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Любопытные факты:</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Arbat-Bold" pitchFamily="2" charset="0"/>
              <a:ea typeface="+mj-ea"/>
              <a:cs typeface="+mj-cs"/>
            </a:endParaRPr>
          </a:p>
        </p:txBody>
      </p:sp>
      <p:sp>
        <p:nvSpPr>
          <p:cNvPr id="6" name="Прямоугольник 5"/>
          <p:cNvSpPr/>
          <p:nvPr/>
        </p:nvSpPr>
        <p:spPr>
          <a:xfrm>
            <a:off x="428596" y="1785926"/>
            <a:ext cx="3857652" cy="4429156"/>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buFont typeface="Wingdings" pitchFamily="2" charset="2"/>
              <a:buChar char="Ø"/>
            </a:pPr>
            <a:r>
              <a:rPr lang="ru-RU" sz="1600" dirty="0" smtClean="0">
                <a:solidFill>
                  <a:schemeClr val="tx1"/>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в своих предсказаниях Григорий Ефимович не обошел вниманием и проблемы ислама, четко указав на то, что в ряде стран образуется исламский фундаментализм, который в современном мире именуют ваххабизмом. Распутин утверждал, что в конце первого десятилетия 21 века власть на Востоке, а именно в Ираке, Саудовской Аравии и Кувейте, будет захвачена исламскими фундаменталистами, которые объявят США «джихад». После этого, согласно предсказаниям Распутина, возникнет серьезный военный конфликт, который продлится 7 лет и станет последним в истории человечества. Правда, Распутин предрек во время этого конфликта одно большое сражение, во время которого с обеих сторон погибнет не менее, чем по миллиону человек</a:t>
            </a:r>
            <a:endParaRPr lang="ru-RU" sz="1600" dirty="0" smtClean="0">
              <a:solidFill>
                <a:schemeClr val="tx1"/>
              </a:solidFill>
              <a:latin typeface="Times New Roman" pitchFamily="18" charset="0"/>
              <a:cs typeface="Times New Roman" pitchFamily="18" charset="0"/>
            </a:endParaRPr>
          </a:p>
        </p:txBody>
      </p:sp>
      <p:pic>
        <p:nvPicPr>
          <p:cNvPr id="7" name="Содержимое 6" descr="grigorij-rasputin-23112015-02.jpg"/>
          <p:cNvPicPr>
            <a:picLocks noGrp="1" noChangeAspect="1"/>
          </p:cNvPicPr>
          <p:nvPr>
            <p:ph idx="1"/>
          </p:nvPr>
        </p:nvPicPr>
        <p:blipFill>
          <a:blip r:embed="rId3" cstate="email"/>
          <a:srcRect/>
          <a:stretch>
            <a:fillRect/>
          </a:stretch>
        </p:blipFill>
        <p:spPr>
          <a:xfrm>
            <a:off x="5072066" y="1785926"/>
            <a:ext cx="3582556" cy="4429156"/>
          </a:xfrm>
          <a:ln w="38100">
            <a:solidFill>
              <a:schemeClr val="bg2">
                <a:lumMod val="25000"/>
              </a:schemeClr>
            </a:solid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5" name="Заголовок 1"/>
          <p:cNvSpPr txBox="1">
            <a:spLocks/>
          </p:cNvSpPr>
          <p:nvPr/>
        </p:nvSpPr>
        <p:spPr>
          <a:xfrm>
            <a:off x="428596" y="214290"/>
            <a:ext cx="8229600" cy="1143000"/>
          </a:xfrm>
          <a:prstGeom prst="rect">
            <a:avLst/>
          </a:prstGeom>
          <a:solidFill>
            <a:schemeClr val="bg2">
              <a:lumMod val="50000"/>
            </a:schemeClr>
          </a:solidFill>
        </p:spPr>
        <p:txBody>
          <a:bodyPr vert="horz" lIns="91440" tIns="45720" rIns="91440" bIns="45720" rtlCol="0" anchor="ctr">
            <a:normAutofit fontScale="92500" lnSpcReduction="20000"/>
          </a:bodyPr>
          <a:lstStyle/>
          <a:p>
            <a:pPr algn="ctr">
              <a:spcBef>
                <a:spcPct val="0"/>
              </a:spcBef>
            </a:pPr>
            <a:endParaRPr lang="ru-RU" sz="4400" dirty="0" smtClean="0">
              <a:solidFill>
                <a:schemeClr val="bg1">
                  <a:lumMod val="95000"/>
                </a:schemeClr>
              </a:solidFill>
              <a:effectLst>
                <a:outerShdw blurRad="38100" dist="38100" dir="2700000" algn="tl">
                  <a:srgbClr val="000000">
                    <a:alpha val="43137"/>
                  </a:srgbClr>
                </a:outerShdw>
              </a:effectLst>
              <a:latin typeface="Arbat-Bold" pitchFamily="2" charset="0"/>
              <a:ea typeface="+mj-ea"/>
              <a:cs typeface="+mj-cs"/>
            </a:endParaRPr>
          </a:p>
          <a:p>
            <a:pPr algn="ctr">
              <a:spcBef>
                <a:spcPct val="0"/>
              </a:spcBef>
            </a:pPr>
            <a:r>
              <a:rPr lang="ru-RU" sz="4800"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Любопытные факты:</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Arbat-Bold" pitchFamily="2" charset="0"/>
              <a:ea typeface="+mj-ea"/>
              <a:cs typeface="+mj-cs"/>
            </a:endParaRPr>
          </a:p>
        </p:txBody>
      </p:sp>
      <p:pic>
        <p:nvPicPr>
          <p:cNvPr id="7" name="Содержимое 6" descr="3.jpg"/>
          <p:cNvPicPr>
            <a:picLocks noGrp="1" noChangeAspect="1"/>
          </p:cNvPicPr>
          <p:nvPr>
            <p:ph idx="1"/>
          </p:nvPr>
        </p:nvPicPr>
        <p:blipFill>
          <a:blip r:embed="rId3" cstate="email"/>
          <a:stretch>
            <a:fillRect/>
          </a:stretch>
        </p:blipFill>
        <p:spPr>
          <a:xfrm>
            <a:off x="450368" y="1643050"/>
            <a:ext cx="2551005" cy="3714776"/>
          </a:xfrm>
          <a:prstGeom prst="rect">
            <a:avLst/>
          </a:prstGeom>
          <a:ln>
            <a:noFill/>
          </a:ln>
          <a:effectLst>
            <a:outerShdw blurRad="292100" dist="139700" dir="2700000" algn="tl" rotWithShape="0">
              <a:srgbClr val="333333">
                <a:alpha val="65000"/>
              </a:srgbClr>
            </a:outerShdw>
          </a:effectLst>
        </p:spPr>
      </p:pic>
      <p:pic>
        <p:nvPicPr>
          <p:cNvPr id="8" name="Рисунок 7" descr="2.jpg"/>
          <p:cNvPicPr>
            <a:picLocks noChangeAspect="1"/>
          </p:cNvPicPr>
          <p:nvPr/>
        </p:nvPicPr>
        <p:blipFill>
          <a:blip r:embed="rId4" cstate="email"/>
          <a:stretch>
            <a:fillRect/>
          </a:stretch>
        </p:blipFill>
        <p:spPr>
          <a:xfrm>
            <a:off x="5918470" y="1643052"/>
            <a:ext cx="2715643" cy="3714774"/>
          </a:xfrm>
          <a:prstGeom prst="rect">
            <a:avLst/>
          </a:prstGeom>
          <a:ln>
            <a:noFill/>
          </a:ln>
          <a:effectLst>
            <a:outerShdw blurRad="292100" dist="139700" dir="2700000" algn="tl" rotWithShape="0">
              <a:srgbClr val="333333">
                <a:alpha val="65000"/>
              </a:srgbClr>
            </a:outerShdw>
          </a:effectLst>
        </p:spPr>
      </p:pic>
      <p:pic>
        <p:nvPicPr>
          <p:cNvPr id="9" name="Рисунок 8" descr="102015-0001.jpg"/>
          <p:cNvPicPr>
            <a:picLocks noChangeAspect="1"/>
          </p:cNvPicPr>
          <p:nvPr/>
        </p:nvPicPr>
        <p:blipFill>
          <a:blip r:embed="rId5" cstate="email"/>
          <a:stretch>
            <a:fillRect/>
          </a:stretch>
        </p:blipFill>
        <p:spPr>
          <a:xfrm>
            <a:off x="2643174" y="1709724"/>
            <a:ext cx="1558380" cy="2071678"/>
          </a:xfrm>
          <a:prstGeom prst="rect">
            <a:avLst/>
          </a:prstGeom>
          <a:ln>
            <a:noFill/>
          </a:ln>
          <a:effectLst>
            <a:outerShdw blurRad="292100" dist="139700" dir="2700000" algn="tl" rotWithShape="0">
              <a:srgbClr val="333333">
                <a:alpha val="65000"/>
              </a:srgbClr>
            </a:outerShdw>
          </a:effectLst>
        </p:spPr>
      </p:pic>
      <p:pic>
        <p:nvPicPr>
          <p:cNvPr id="10" name="Рисунок 9" descr="neskuchnoe_chteie_9.jpg"/>
          <p:cNvPicPr>
            <a:picLocks noChangeAspect="1"/>
          </p:cNvPicPr>
          <p:nvPr/>
        </p:nvPicPr>
        <p:blipFill>
          <a:blip r:embed="rId6" cstate="email"/>
          <a:stretch>
            <a:fillRect/>
          </a:stretch>
        </p:blipFill>
        <p:spPr>
          <a:xfrm>
            <a:off x="4786314" y="3357562"/>
            <a:ext cx="1534354" cy="2071702"/>
          </a:xfrm>
          <a:prstGeom prst="rect">
            <a:avLst/>
          </a:prstGeom>
          <a:ln>
            <a:noFill/>
          </a:ln>
          <a:effectLst>
            <a:outerShdw blurRad="292100" dist="139700" dir="2700000" algn="tl" rotWithShape="0">
              <a:srgbClr val="333333">
                <a:alpha val="65000"/>
              </a:srgbClr>
            </a:outerShdw>
          </a:effectLst>
        </p:spPr>
      </p:pic>
      <p:sp>
        <p:nvSpPr>
          <p:cNvPr id="11" name="Прямоугольник 10"/>
          <p:cNvSpPr/>
          <p:nvPr/>
        </p:nvSpPr>
        <p:spPr>
          <a:xfrm>
            <a:off x="439482" y="5555108"/>
            <a:ext cx="3786214" cy="6429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Коцюбинский, Д. «Развратный хлыст» или жертва молвы? / Даниил Коцюбинский, Екатерина </a:t>
            </a:r>
            <a:r>
              <a:rPr lang="ru-RU" sz="1200" dirty="0" err="1" smtClean="0">
                <a:solidFill>
                  <a:schemeClr val="tx1"/>
                </a:solidFill>
                <a:latin typeface="Times New Roman" pitchFamily="18" charset="0"/>
                <a:cs typeface="Times New Roman" pitchFamily="18" charset="0"/>
              </a:rPr>
              <a:t>Семыкина</a:t>
            </a:r>
            <a:r>
              <a:rPr lang="ru-RU" sz="1200" dirty="0" smtClean="0">
                <a:solidFill>
                  <a:schemeClr val="tx1"/>
                </a:solidFill>
                <a:latin typeface="Times New Roman" pitchFamily="18" charset="0"/>
                <a:cs typeface="Times New Roman" pitchFamily="18" charset="0"/>
              </a:rPr>
              <a:t> // Родина. – 2015. - №10. -  С. 108 – 111.</a:t>
            </a:r>
          </a:p>
          <a:p>
            <a:pPr algn="ctr"/>
            <a:endParaRPr lang="ru-RU" sz="1200" dirty="0">
              <a:solidFill>
                <a:schemeClr val="tx1"/>
              </a:solidFill>
              <a:latin typeface="Times New Roman" pitchFamily="18" charset="0"/>
              <a:cs typeface="Times New Roman" pitchFamily="18" charset="0"/>
            </a:endParaRPr>
          </a:p>
        </p:txBody>
      </p:sp>
      <p:sp>
        <p:nvSpPr>
          <p:cNvPr id="12" name="Прямоугольник 11"/>
          <p:cNvSpPr/>
          <p:nvPr/>
        </p:nvSpPr>
        <p:spPr>
          <a:xfrm>
            <a:off x="4840744" y="5550368"/>
            <a:ext cx="3786214" cy="64294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Зверев, В. Григорий Распутин и Георгий Сазонов : из истории одной «дружбы» / Василий Зверев // Родина. – 2012. -  №3. - С. 95 – 99.</a:t>
            </a:r>
          </a:p>
          <a:p>
            <a:pPr algn="ctr"/>
            <a:endParaRPr lang="ru-RU" sz="1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5" name="Заголовок 1"/>
          <p:cNvSpPr txBox="1">
            <a:spLocks/>
          </p:cNvSpPr>
          <p:nvPr/>
        </p:nvSpPr>
        <p:spPr>
          <a:xfrm>
            <a:off x="500034" y="214290"/>
            <a:ext cx="8229600" cy="1143000"/>
          </a:xfrm>
          <a:prstGeom prst="rect">
            <a:avLst/>
          </a:prstGeom>
          <a:solidFill>
            <a:schemeClr val="bg2">
              <a:lumMod val="50000"/>
            </a:schemeClr>
          </a:solidFill>
        </p:spPr>
        <p:txBody>
          <a:bodyPr vert="horz" lIns="91440" tIns="45720" rIns="91440" bIns="45720" rtlCol="0" anchor="ctr">
            <a:normAutofit fontScale="32500" lnSpcReduction="20000"/>
          </a:bodyPr>
          <a:lstStyle/>
          <a:p>
            <a:pPr algn="ctr">
              <a:spcBef>
                <a:spcPct val="0"/>
              </a:spcBef>
            </a:pPr>
            <a:endParaRPr lang="ru-RU" sz="4400" dirty="0" smtClean="0">
              <a:solidFill>
                <a:schemeClr val="bg1">
                  <a:lumMod val="95000"/>
                </a:schemeClr>
              </a:solidFill>
              <a:effectLst>
                <a:outerShdw blurRad="38100" dist="38100" dir="2700000" algn="tl">
                  <a:srgbClr val="000000">
                    <a:alpha val="43137"/>
                  </a:srgbClr>
                </a:outerShdw>
              </a:effectLst>
              <a:latin typeface="Arbat-Bold" pitchFamily="2" charset="0"/>
              <a:ea typeface="+mj-ea"/>
              <a:cs typeface="+mj-cs"/>
            </a:endParaRPr>
          </a:p>
          <a:p>
            <a:pPr algn="ctr">
              <a:spcBef>
                <a:spcPct val="0"/>
              </a:spcBef>
            </a:pPr>
            <a:r>
              <a:rPr lang="ru-RU" sz="9800"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Документальные фильмы о Распутине:</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Arbat-Bold" pitchFamily="2" charset="0"/>
              <a:ea typeface="+mj-ea"/>
              <a:cs typeface="+mj-cs"/>
            </a:endParaRPr>
          </a:p>
        </p:txBody>
      </p:sp>
      <p:sp>
        <p:nvSpPr>
          <p:cNvPr id="6" name="Прямоугольник 5"/>
          <p:cNvSpPr/>
          <p:nvPr/>
        </p:nvSpPr>
        <p:spPr>
          <a:xfrm>
            <a:off x="500034" y="1785926"/>
            <a:ext cx="8215370" cy="4572032"/>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smtClean="0">
              <a:solidFill>
                <a:schemeClr val="bg2">
                  <a:lumMod val="10000"/>
                </a:schemeClr>
              </a:solidFill>
              <a:latin typeface="Times New Roman" pitchFamily="18" charset="0"/>
              <a:cs typeface="Times New Roman" pitchFamily="18" charset="0"/>
            </a:endParaRPr>
          </a:p>
          <a:p>
            <a:endParaRPr lang="ru-RU" sz="1600" dirty="0" smtClean="0">
              <a:solidFill>
                <a:schemeClr val="bg2">
                  <a:lumMod val="10000"/>
                </a:schemeClr>
              </a:solidFill>
              <a:latin typeface="Times New Roman" pitchFamily="18" charset="0"/>
              <a:cs typeface="Times New Roman" pitchFamily="18" charset="0"/>
            </a:endParaRPr>
          </a:p>
          <a:p>
            <a:endParaRPr lang="ru-RU" sz="1600" dirty="0" smtClean="0">
              <a:solidFill>
                <a:schemeClr val="bg2">
                  <a:lumMod val="10000"/>
                </a:schemeClr>
              </a:solidFill>
              <a:latin typeface="Times New Roman" pitchFamily="18" charset="0"/>
              <a:cs typeface="Times New Roman" pitchFamily="18" charset="0"/>
            </a:endParaRPr>
          </a:p>
          <a:p>
            <a:endParaRPr lang="ru-RU" sz="1600" dirty="0" smtClean="0">
              <a:solidFill>
                <a:schemeClr val="bg2">
                  <a:lumMod val="10000"/>
                </a:schemeClr>
              </a:solidFill>
              <a:latin typeface="Times New Roman" pitchFamily="18" charset="0"/>
              <a:cs typeface="Times New Roman" pitchFamily="18" charset="0"/>
            </a:endParaRPr>
          </a:p>
          <a:p>
            <a:endParaRPr lang="ru-RU" sz="1600" dirty="0" smtClean="0">
              <a:solidFill>
                <a:schemeClr val="bg2">
                  <a:lumMod val="10000"/>
                </a:schemeClr>
              </a:solidFill>
              <a:latin typeface="Times New Roman" pitchFamily="18" charset="0"/>
              <a:cs typeface="Times New Roman" pitchFamily="18" charset="0"/>
            </a:endParaRPr>
          </a:p>
          <a:p>
            <a:endParaRPr lang="ru-RU" sz="1600" dirty="0" smtClean="0">
              <a:solidFill>
                <a:schemeClr val="bg2">
                  <a:lumMod val="10000"/>
                </a:schemeClr>
              </a:solidFill>
              <a:latin typeface="Times New Roman" pitchFamily="18" charset="0"/>
              <a:cs typeface="Times New Roman" pitchFamily="18" charset="0"/>
            </a:endParaRPr>
          </a:p>
          <a:p>
            <a:endParaRPr lang="ru-RU" sz="1600" dirty="0" smtClean="0">
              <a:solidFill>
                <a:schemeClr val="bg2">
                  <a:lumMod val="10000"/>
                </a:schemeClr>
              </a:solidFill>
              <a:latin typeface="Times New Roman" pitchFamily="18" charset="0"/>
              <a:cs typeface="Times New Roman" pitchFamily="18" charset="0"/>
            </a:endParaRPr>
          </a:p>
          <a:p>
            <a:endParaRPr lang="ru-RU" sz="1600" dirty="0" smtClean="0">
              <a:solidFill>
                <a:schemeClr val="bg2">
                  <a:lumMod val="10000"/>
                </a:schemeClr>
              </a:solidFill>
              <a:latin typeface="Times New Roman" pitchFamily="18" charset="0"/>
              <a:cs typeface="Times New Roman" pitchFamily="18" charset="0"/>
            </a:endParaRPr>
          </a:p>
          <a:p>
            <a:endParaRPr lang="ru-RU" sz="2000" dirty="0" smtClean="0">
              <a:latin typeface="Times New Roman" pitchFamily="18" charset="0"/>
              <a:cs typeface="Times New Roman" pitchFamily="18" charset="0"/>
              <a:hlinkClick r:id="rId3"/>
            </a:endParaRPr>
          </a:p>
          <a:p>
            <a:pPr marL="457200" indent="-457200" algn="ctr"/>
            <a:endParaRPr lang="ru-RU" sz="2000" dirty="0" smtClean="0">
              <a:latin typeface="Times New Roman" pitchFamily="18" charset="0"/>
              <a:cs typeface="Times New Roman" pitchFamily="18" charset="0"/>
              <a:hlinkClick r:id="rId4"/>
            </a:endParaRPr>
          </a:p>
          <a:p>
            <a:pPr marL="457200" indent="-457200" algn="ctr"/>
            <a:r>
              <a:rPr lang="ru-RU" sz="2000" dirty="0" smtClean="0">
                <a:latin typeface="Times New Roman" pitchFamily="18" charset="0"/>
                <a:cs typeface="Times New Roman" pitchFamily="18" charset="0"/>
                <a:hlinkClick r:id="rId4"/>
              </a:rPr>
              <a:t>BBC: Загадки истории. Кто убил Распутина? </a:t>
            </a:r>
            <a:endParaRPr lang="ru-RU" sz="2000" dirty="0" smtClean="0">
              <a:latin typeface="Times New Roman" pitchFamily="18" charset="0"/>
              <a:cs typeface="Times New Roman" pitchFamily="18" charset="0"/>
            </a:endParaRPr>
          </a:p>
          <a:p>
            <a:pPr marL="457200" indent="-457200" algn="ctr"/>
            <a:r>
              <a:rPr lang="ru-RU" sz="2000" dirty="0" smtClean="0">
                <a:latin typeface="Times New Roman" pitchFamily="18" charset="0"/>
                <a:cs typeface="Times New Roman" pitchFamily="18" charset="0"/>
                <a:hlinkClick r:id="rId5"/>
              </a:rPr>
              <a:t>Григорий Распутин</a:t>
            </a:r>
            <a:endParaRPr lang="ru-RU" sz="2000" dirty="0" smtClean="0">
              <a:latin typeface="Times New Roman" pitchFamily="18" charset="0"/>
              <a:cs typeface="Times New Roman" pitchFamily="18" charset="0"/>
            </a:endParaRPr>
          </a:p>
          <a:p>
            <a:pPr marL="457200" indent="-457200" algn="ctr"/>
            <a:r>
              <a:rPr lang="ru-RU" sz="2000" dirty="0" smtClean="0">
                <a:latin typeface="Times New Roman" pitchFamily="18" charset="0"/>
                <a:cs typeface="Times New Roman" pitchFamily="18" charset="0"/>
                <a:hlinkClick r:id="rId6"/>
              </a:rPr>
              <a:t>Григорий Распутин. Целитель у </a:t>
            </a:r>
            <a:r>
              <a:rPr lang="ru-RU" sz="2000" dirty="0" err="1" smtClean="0">
                <a:latin typeface="Times New Roman" pitchFamily="18" charset="0"/>
                <a:cs typeface="Times New Roman" pitchFamily="18" charset="0"/>
                <a:hlinkClick r:id="rId6"/>
              </a:rPr>
              <a:t>престола.Тайные</a:t>
            </a:r>
            <a:r>
              <a:rPr lang="ru-RU" sz="2000" dirty="0" smtClean="0">
                <a:latin typeface="Times New Roman" pitchFamily="18" charset="0"/>
                <a:cs typeface="Times New Roman" pitchFamily="18" charset="0"/>
                <a:hlinkClick r:id="rId6"/>
              </a:rPr>
              <a:t> знаки</a:t>
            </a:r>
            <a:endParaRPr lang="ru-RU" sz="2000" dirty="0" smtClean="0">
              <a:latin typeface="Times New Roman" pitchFamily="18" charset="0"/>
              <a:cs typeface="Times New Roman" pitchFamily="18" charset="0"/>
            </a:endParaRPr>
          </a:p>
          <a:p>
            <a:pPr marL="457200" indent="-457200" algn="ctr"/>
            <a:r>
              <a:rPr lang="ru-RU" sz="2000" dirty="0" smtClean="0">
                <a:latin typeface="Times New Roman" pitchFamily="18" charset="0"/>
                <a:cs typeface="Times New Roman" pitchFamily="18" charset="0"/>
                <a:hlinkClick r:id="rId7"/>
              </a:rPr>
              <a:t>Искатели. Клад Григория Распутина</a:t>
            </a:r>
            <a:endParaRPr lang="ru-RU" sz="2000" dirty="0" smtClean="0">
              <a:latin typeface="Times New Roman" pitchFamily="18" charset="0"/>
              <a:cs typeface="Times New Roman" pitchFamily="18" charset="0"/>
            </a:endParaRPr>
          </a:p>
          <a:p>
            <a:pPr marL="457200" indent="-457200" algn="ctr"/>
            <a:r>
              <a:rPr lang="ru-RU" sz="2000" dirty="0" smtClean="0">
                <a:latin typeface="Times New Roman" pitchFamily="18" charset="0"/>
                <a:cs typeface="Times New Roman" pitchFamily="18" charset="0"/>
                <a:hlinkClick r:id="rId8"/>
              </a:rPr>
              <a:t>Исторические хроники. 1915. Григорий Распутин</a:t>
            </a:r>
            <a:endParaRPr lang="ru-RU" sz="2000" dirty="0" smtClean="0">
              <a:latin typeface="Times New Roman" pitchFamily="18" charset="0"/>
              <a:cs typeface="Times New Roman" pitchFamily="18" charset="0"/>
            </a:endParaRPr>
          </a:p>
          <a:p>
            <a:pPr marL="457200" indent="-457200" algn="ctr"/>
            <a:r>
              <a:rPr lang="ru-RU" sz="2000" dirty="0" smtClean="0">
                <a:latin typeface="Times New Roman" pitchFamily="18" charset="0"/>
                <a:cs typeface="Times New Roman" pitchFamily="18" charset="0"/>
                <a:hlinkClick r:id="rId9"/>
              </a:rPr>
              <a:t>Исторические хроники с Николаем Сванидзе.1915 год.  Григорий Распутин</a:t>
            </a:r>
            <a:endParaRPr lang="ru-RU" sz="2000" dirty="0" smtClean="0">
              <a:latin typeface="Times New Roman" pitchFamily="18" charset="0"/>
              <a:cs typeface="Times New Roman" pitchFamily="18" charset="0"/>
            </a:endParaRPr>
          </a:p>
          <a:p>
            <a:pPr marL="457200" indent="-457200" algn="ctr"/>
            <a:r>
              <a:rPr lang="ru-RU" sz="2000" dirty="0" smtClean="0">
                <a:latin typeface="Times New Roman" pitchFamily="18" charset="0"/>
                <a:cs typeface="Times New Roman" pitchFamily="18" charset="0"/>
                <a:hlinkClick r:id="rId10"/>
              </a:rPr>
              <a:t>Пророки. Миф о Распутине</a:t>
            </a:r>
            <a:endParaRPr lang="ru-RU" sz="2000" dirty="0" smtClean="0">
              <a:latin typeface="Times New Roman" pitchFamily="18" charset="0"/>
              <a:cs typeface="Times New Roman" pitchFamily="18" charset="0"/>
            </a:endParaRPr>
          </a:p>
          <a:p>
            <a:pPr marL="457200" indent="-457200" algn="ctr"/>
            <a:r>
              <a:rPr lang="ru-RU" sz="2000" dirty="0" smtClean="0">
                <a:latin typeface="Times New Roman" pitchFamily="18" charset="0"/>
                <a:cs typeface="Times New Roman" pitchFamily="18" charset="0"/>
                <a:hlinkClick r:id="rId11"/>
              </a:rPr>
              <a:t>Странное дело. Распутин. Исповедь падшего ангела</a:t>
            </a:r>
            <a:endParaRPr lang="ru-RU" sz="2000" dirty="0" smtClean="0">
              <a:latin typeface="Times New Roman" pitchFamily="18" charset="0"/>
              <a:cs typeface="Times New Roman" pitchFamily="18" charset="0"/>
            </a:endParaRPr>
          </a:p>
          <a:p>
            <a:pPr marL="457200" indent="-457200" algn="ctr"/>
            <a:r>
              <a:rPr lang="ru-RU" sz="2000" dirty="0" smtClean="0">
                <a:latin typeface="Times New Roman" pitchFamily="18" charset="0"/>
                <a:cs typeface="Times New Roman" pitchFamily="18" charset="0"/>
                <a:hlinkClick r:id="rId12"/>
              </a:rPr>
              <a:t>Царский путь. Тайна Григория Распутина. Документальный фильм</a:t>
            </a:r>
            <a:endParaRPr lang="ru-RU" sz="2000" dirty="0" smtClean="0">
              <a:latin typeface="Times New Roman" pitchFamily="18" charset="0"/>
              <a:cs typeface="Times New Roman" pitchFamily="18" charset="0"/>
            </a:endParaRPr>
          </a:p>
          <a:p>
            <a:pPr marL="457200" indent="-457200" algn="ctr"/>
            <a:r>
              <a:rPr lang="ru-RU" sz="2000" dirty="0" smtClean="0">
                <a:latin typeface="Times New Roman" pitchFamily="18" charset="0"/>
                <a:cs typeface="Times New Roman" pitchFamily="18" charset="0"/>
                <a:hlinkClick r:id="rId3"/>
              </a:rPr>
              <a:t>Эдвард Радзинский. Явление Распутина глава 1 Охота на Царей</a:t>
            </a:r>
            <a:endParaRPr lang="ru-RU" sz="2000" dirty="0" smtClean="0">
              <a:latin typeface="Times New Roman" pitchFamily="18" charset="0"/>
              <a:cs typeface="Times New Roman" pitchFamily="18" charset="0"/>
            </a:endParaRPr>
          </a:p>
          <a:p>
            <a:pPr marL="457200" indent="-457200" algn="ctr"/>
            <a:r>
              <a:rPr lang="ru-RU" sz="2000" dirty="0" smtClean="0">
                <a:latin typeface="Times New Roman" pitchFamily="18" charset="0"/>
                <a:cs typeface="Times New Roman" pitchFamily="18" charset="0"/>
                <a:hlinkClick r:id="rId13"/>
              </a:rPr>
              <a:t>Я убил Распутина.  США, 1967</a:t>
            </a:r>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pPr algn="ctr"/>
            <a:endParaRPr lang="ru-RU" sz="2000" dirty="0" smtClean="0">
              <a:solidFill>
                <a:schemeClr val="bg2">
                  <a:lumMod val="10000"/>
                </a:schemeClr>
              </a:solidFill>
              <a:latin typeface="Times New Roman" pitchFamily="18" charset="0"/>
              <a:cs typeface="Times New Roman" pitchFamily="18" charset="0"/>
            </a:endParaRPr>
          </a:p>
          <a:p>
            <a:endParaRPr lang="ru-RU" sz="1600" dirty="0" smtClean="0"/>
          </a:p>
          <a:p>
            <a:endParaRPr lang="ru-RU" sz="1600" dirty="0" smtClean="0"/>
          </a:p>
          <a:p>
            <a:endParaRPr lang="ru-RU" sz="1600" dirty="0" smtClean="0"/>
          </a:p>
          <a:p>
            <a:endParaRPr lang="ru-RU" sz="1600" dirty="0" smtClean="0"/>
          </a:p>
          <a:p>
            <a:endParaRPr lang="ru-RU" sz="1600" b="1" dirty="0" smtClean="0"/>
          </a:p>
          <a:p>
            <a:endParaRPr lang="ru-RU" sz="1600" b="1" dirty="0" smtClean="0"/>
          </a:p>
          <a:p>
            <a:endParaRPr lang="ru-RU" sz="1600" dirty="0" smtClean="0"/>
          </a:p>
          <a:p>
            <a:endParaRPr lang="ru-RU" sz="1600" dirty="0" smtClean="0"/>
          </a:p>
          <a:p>
            <a:endParaRPr lang="ru-RU" sz="1600" dirty="0" smtClean="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5" name="Заголовок 1"/>
          <p:cNvSpPr txBox="1">
            <a:spLocks/>
          </p:cNvSpPr>
          <p:nvPr/>
        </p:nvSpPr>
        <p:spPr>
          <a:xfrm>
            <a:off x="500034" y="214290"/>
            <a:ext cx="8229600" cy="1143000"/>
          </a:xfrm>
          <a:prstGeom prst="rect">
            <a:avLst/>
          </a:prstGeom>
          <a:solidFill>
            <a:schemeClr val="bg2">
              <a:lumMod val="50000"/>
            </a:schemeClr>
          </a:solidFill>
        </p:spPr>
        <p:txBody>
          <a:bodyPr vert="horz" lIns="91440" tIns="45720" rIns="91440" bIns="45720" rtlCol="0" anchor="ctr">
            <a:normAutofit fontScale="62500" lnSpcReduction="20000"/>
          </a:bodyPr>
          <a:lstStyle/>
          <a:p>
            <a:pPr algn="ctr">
              <a:spcBef>
                <a:spcPct val="0"/>
              </a:spcBef>
            </a:pPr>
            <a:endParaRPr lang="ru-RU" sz="4400" dirty="0" smtClean="0">
              <a:solidFill>
                <a:schemeClr val="bg1">
                  <a:lumMod val="95000"/>
                </a:schemeClr>
              </a:solidFill>
              <a:effectLst>
                <a:outerShdw blurRad="38100" dist="38100" dir="2700000" algn="tl">
                  <a:srgbClr val="000000">
                    <a:alpha val="43137"/>
                  </a:srgbClr>
                </a:outerShdw>
              </a:effectLst>
              <a:latin typeface="Arbat-Bold" pitchFamily="2" charset="0"/>
              <a:ea typeface="+mj-ea"/>
              <a:cs typeface="+mj-cs"/>
            </a:endParaRPr>
          </a:p>
          <a:p>
            <a:pPr algn="ctr">
              <a:spcBef>
                <a:spcPct val="0"/>
              </a:spcBef>
            </a:pPr>
            <a:r>
              <a:rPr lang="ru-RU" sz="4800"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Художественные фильмы о Распутине:</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ru-RU" sz="4400" b="0" i="0" u="none" strike="noStrike" kern="1200" cap="none" spc="0" normalizeH="0" baseline="0" noProof="0" dirty="0">
              <a:ln>
                <a:noFill/>
              </a:ln>
              <a:solidFill>
                <a:schemeClr val="bg1">
                  <a:lumMod val="95000"/>
                </a:schemeClr>
              </a:solidFill>
              <a:effectLst>
                <a:outerShdw blurRad="38100" dist="38100" dir="2700000" algn="tl">
                  <a:srgbClr val="000000">
                    <a:alpha val="43137"/>
                  </a:srgbClr>
                </a:outerShdw>
              </a:effectLst>
              <a:uLnTx/>
              <a:uFillTx/>
              <a:latin typeface="Arbat-Bold" pitchFamily="2" charset="0"/>
              <a:ea typeface="+mj-ea"/>
              <a:cs typeface="+mj-cs"/>
            </a:endParaRPr>
          </a:p>
        </p:txBody>
      </p:sp>
      <p:sp>
        <p:nvSpPr>
          <p:cNvPr id="6" name="Прямоугольник 5"/>
          <p:cNvSpPr/>
          <p:nvPr/>
        </p:nvSpPr>
        <p:spPr>
          <a:xfrm>
            <a:off x="500034" y="1500174"/>
            <a:ext cx="5132650" cy="1428760"/>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bg2">
                    <a:lumMod val="10000"/>
                  </a:schemeClr>
                </a:solidFill>
                <a:latin typeface="Times New Roman" pitchFamily="18" charset="0"/>
                <a:cs typeface="Times New Roman" pitchFamily="18" charset="0"/>
              </a:rPr>
              <a:t>С 1917 года о </a:t>
            </a:r>
            <a:r>
              <a:rPr lang="ru-RU" sz="1400" dirty="0" err="1" smtClean="0">
                <a:solidFill>
                  <a:schemeClr val="bg2">
                    <a:lumMod val="10000"/>
                  </a:schemeClr>
                </a:solidFill>
                <a:latin typeface="Times New Roman" pitchFamily="18" charset="0"/>
                <a:cs typeface="Times New Roman" pitchFamily="18" charset="0"/>
              </a:rPr>
              <a:t>тобольском</a:t>
            </a:r>
            <a:r>
              <a:rPr lang="ru-RU" sz="1400" dirty="0" smtClean="0">
                <a:solidFill>
                  <a:schemeClr val="bg2">
                    <a:lumMod val="10000"/>
                  </a:schemeClr>
                </a:solidFill>
                <a:latin typeface="Times New Roman" pitchFamily="18" charset="0"/>
                <a:cs typeface="Times New Roman" pitchFamily="18" charset="0"/>
              </a:rPr>
              <a:t> старце было снято более 30 фильмов! </a:t>
            </a:r>
          </a:p>
          <a:p>
            <a:pPr algn="just"/>
            <a:r>
              <a:rPr lang="ru-RU" sz="1400" dirty="0" smtClean="0">
                <a:solidFill>
                  <a:schemeClr val="bg2">
                    <a:lumMod val="10000"/>
                  </a:schemeClr>
                </a:solidFill>
                <a:latin typeface="Times New Roman" pitchFamily="18" charset="0"/>
                <a:cs typeface="Times New Roman" pitchFamily="18" charset="0"/>
              </a:rPr>
              <a:t>Самые известные российские ленты — </a:t>
            </a:r>
            <a:r>
              <a:rPr lang="ru-RU" sz="1400" b="1" dirty="0" smtClean="0">
                <a:solidFill>
                  <a:schemeClr val="bg2">
                    <a:lumMod val="10000"/>
                  </a:schemeClr>
                </a:solidFill>
                <a:latin typeface="Times New Roman" pitchFamily="18" charset="0"/>
                <a:cs typeface="Times New Roman" pitchFamily="18" charset="0"/>
              </a:rPr>
              <a:t>"Агония" </a:t>
            </a:r>
            <a:r>
              <a:rPr lang="ru-RU" sz="1400" dirty="0" smtClean="0">
                <a:solidFill>
                  <a:schemeClr val="bg2">
                    <a:lumMod val="10000"/>
                  </a:schemeClr>
                </a:solidFill>
                <a:latin typeface="Times New Roman" pitchFamily="18" charset="0"/>
                <a:cs typeface="Times New Roman" pitchFamily="18" charset="0"/>
              </a:rPr>
              <a:t>(1974 г., Распутин — </a:t>
            </a:r>
            <a:r>
              <a:rPr lang="ru-RU" sz="1400" i="1" dirty="0" smtClean="0">
                <a:solidFill>
                  <a:schemeClr val="bg2">
                    <a:lumMod val="10000"/>
                  </a:schemeClr>
                </a:solidFill>
                <a:latin typeface="Times New Roman" pitchFamily="18" charset="0"/>
                <a:cs typeface="Times New Roman" pitchFamily="18" charset="0"/>
              </a:rPr>
              <a:t>Алексей Петренко</a:t>
            </a:r>
            <a:r>
              <a:rPr lang="ru-RU" sz="1400" dirty="0" smtClean="0">
                <a:solidFill>
                  <a:schemeClr val="bg2">
                    <a:lumMod val="10000"/>
                  </a:schemeClr>
                </a:solidFill>
                <a:latin typeface="Times New Roman" pitchFamily="18" charset="0"/>
                <a:cs typeface="Times New Roman" pitchFamily="18" charset="0"/>
              </a:rPr>
              <a:t>) и </a:t>
            </a:r>
            <a:r>
              <a:rPr lang="ru-RU" sz="1400" b="1" dirty="0" smtClean="0">
                <a:solidFill>
                  <a:schemeClr val="bg2">
                    <a:lumMod val="10000"/>
                  </a:schemeClr>
                </a:solidFill>
                <a:latin typeface="Times New Roman" pitchFamily="18" charset="0"/>
                <a:cs typeface="Times New Roman" pitchFamily="18" charset="0"/>
              </a:rPr>
              <a:t>"Заговор" </a:t>
            </a:r>
            <a:r>
              <a:rPr lang="ru-RU" sz="1400" dirty="0" smtClean="0">
                <a:solidFill>
                  <a:schemeClr val="bg2">
                    <a:lumMod val="10000"/>
                  </a:schemeClr>
                </a:solidFill>
                <a:latin typeface="Times New Roman" pitchFamily="18" charset="0"/>
                <a:cs typeface="Times New Roman" pitchFamily="18" charset="0"/>
              </a:rPr>
              <a:t>(2007 г., Распутин — </a:t>
            </a:r>
            <a:r>
              <a:rPr lang="ru-RU" sz="1400" i="1" dirty="0" smtClean="0">
                <a:solidFill>
                  <a:schemeClr val="bg2">
                    <a:lumMod val="10000"/>
                  </a:schemeClr>
                </a:solidFill>
                <a:latin typeface="Times New Roman" pitchFamily="18" charset="0"/>
                <a:cs typeface="Times New Roman" pitchFamily="18" charset="0"/>
              </a:rPr>
              <a:t>Иван Охлобыстин</a:t>
            </a:r>
            <a:r>
              <a:rPr lang="ru-RU" sz="1400" dirty="0" smtClean="0">
                <a:solidFill>
                  <a:schemeClr val="bg2">
                    <a:lumMod val="10000"/>
                  </a:schemeClr>
                </a:solidFill>
                <a:latin typeface="Times New Roman" pitchFamily="18" charset="0"/>
                <a:cs typeface="Times New Roman" pitchFamily="18" charset="0"/>
              </a:rPr>
              <a:t>)</a:t>
            </a:r>
            <a:endParaRPr lang="ru-RU" sz="1600" dirty="0" smtClean="0">
              <a:solidFill>
                <a:schemeClr val="bg2">
                  <a:lumMod val="10000"/>
                </a:schemeClr>
              </a:solidFill>
              <a:latin typeface="Times New Roman" pitchFamily="18" charset="0"/>
              <a:cs typeface="Times New Roman" pitchFamily="18" charset="0"/>
            </a:endParaRPr>
          </a:p>
        </p:txBody>
      </p:sp>
      <p:pic>
        <p:nvPicPr>
          <p:cNvPr id="8" name="Рисунок 7" descr="c08a2ab16e654c1a30154f6e9c960d4aae576bf5.jpg"/>
          <p:cNvPicPr>
            <a:picLocks noChangeAspect="1"/>
          </p:cNvPicPr>
          <p:nvPr/>
        </p:nvPicPr>
        <p:blipFill>
          <a:blip r:embed="rId3" cstate="email"/>
          <a:srcRect/>
          <a:stretch>
            <a:fillRect/>
          </a:stretch>
        </p:blipFill>
        <p:spPr>
          <a:xfrm>
            <a:off x="510920" y="3093583"/>
            <a:ext cx="1560750" cy="2265392"/>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4357686" y="4857760"/>
            <a:ext cx="4357718" cy="1857388"/>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smtClean="0">
                <a:solidFill>
                  <a:schemeClr val="bg2">
                    <a:lumMod val="10000"/>
                  </a:schemeClr>
                </a:solidFill>
                <a:latin typeface="Times New Roman" pitchFamily="18" charset="0"/>
                <a:cs typeface="Times New Roman" pitchFamily="18" charset="0"/>
              </a:rPr>
              <a:t>На экраны вышел франко-российский фильм </a:t>
            </a:r>
            <a:r>
              <a:rPr lang="ru-RU" sz="1400" b="1" dirty="0" smtClean="0">
                <a:solidFill>
                  <a:schemeClr val="bg2">
                    <a:lumMod val="10000"/>
                  </a:schemeClr>
                </a:solidFill>
                <a:latin typeface="Times New Roman" pitchFamily="18" charset="0"/>
                <a:cs typeface="Times New Roman" pitchFamily="18" charset="0"/>
              </a:rPr>
              <a:t>«Распутин» </a:t>
            </a:r>
            <a:r>
              <a:rPr lang="ru-RU" sz="1400" dirty="0" smtClean="0">
                <a:solidFill>
                  <a:schemeClr val="bg2">
                    <a:lumMod val="10000"/>
                  </a:schemeClr>
                </a:solidFill>
                <a:latin typeface="Times New Roman" pitchFamily="18" charset="0"/>
                <a:cs typeface="Times New Roman" pitchFamily="18" charset="0"/>
              </a:rPr>
              <a:t>старца в котором играет </a:t>
            </a:r>
            <a:r>
              <a:rPr lang="ru-RU" sz="1400" i="1" dirty="0" err="1" smtClean="0">
                <a:solidFill>
                  <a:schemeClr val="bg2">
                    <a:lumMod val="10000"/>
                  </a:schemeClr>
                </a:solidFill>
                <a:latin typeface="Times New Roman" pitchFamily="18" charset="0"/>
                <a:cs typeface="Times New Roman" pitchFamily="18" charset="0"/>
              </a:rPr>
              <a:t>Жерар</a:t>
            </a:r>
            <a:r>
              <a:rPr lang="ru-RU" sz="1400" i="1" dirty="0" smtClean="0">
                <a:solidFill>
                  <a:schemeClr val="bg2">
                    <a:lumMod val="10000"/>
                  </a:schemeClr>
                </a:solidFill>
                <a:latin typeface="Times New Roman" pitchFamily="18" charset="0"/>
                <a:cs typeface="Times New Roman" pitchFamily="18" charset="0"/>
              </a:rPr>
              <a:t> </a:t>
            </a:r>
            <a:r>
              <a:rPr lang="ru-RU" sz="1400" i="1" dirty="0" err="1" smtClean="0">
                <a:solidFill>
                  <a:schemeClr val="bg2">
                    <a:lumMod val="10000"/>
                  </a:schemeClr>
                </a:solidFill>
                <a:latin typeface="Times New Roman" pitchFamily="18" charset="0"/>
                <a:cs typeface="Times New Roman" pitchFamily="18" charset="0"/>
              </a:rPr>
              <a:t>Депардьё</a:t>
            </a:r>
            <a:r>
              <a:rPr lang="ru-RU" sz="1400" i="1" dirty="0" smtClean="0">
                <a:solidFill>
                  <a:schemeClr val="bg2">
                    <a:lumMod val="10000"/>
                  </a:schemeClr>
                </a:solidFill>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(2011 год). В 2013 году закончена работа над новым российским сериалом </a:t>
            </a:r>
            <a:r>
              <a:rPr lang="ru-RU" sz="1400" b="1" dirty="0" smtClean="0">
                <a:solidFill>
                  <a:schemeClr val="bg2">
                    <a:lumMod val="10000"/>
                  </a:schemeClr>
                </a:solidFill>
                <a:latin typeface="Times New Roman" pitchFamily="18" charset="0"/>
                <a:cs typeface="Times New Roman" pitchFamily="18" charset="0"/>
              </a:rPr>
              <a:t>«Григорий Р.» </a:t>
            </a:r>
            <a:r>
              <a:rPr lang="ru-RU" sz="1400" dirty="0" smtClean="0">
                <a:solidFill>
                  <a:schemeClr val="bg2">
                    <a:lumMod val="10000"/>
                  </a:schemeClr>
                </a:solidFill>
                <a:latin typeface="Times New Roman" pitchFamily="18" charset="0"/>
                <a:cs typeface="Times New Roman" pitchFamily="18" charset="0"/>
              </a:rPr>
              <a:t>в котором </a:t>
            </a:r>
            <a:r>
              <a:rPr lang="ru-RU" sz="1400" dirty="0" err="1" smtClean="0">
                <a:solidFill>
                  <a:schemeClr val="bg2">
                    <a:lumMod val="10000"/>
                  </a:schemeClr>
                </a:solidFill>
                <a:latin typeface="Times New Roman" pitchFamily="18" charset="0"/>
                <a:cs typeface="Times New Roman" pitchFamily="18" charset="0"/>
              </a:rPr>
              <a:t>тобольского</a:t>
            </a:r>
            <a:r>
              <a:rPr lang="ru-RU" sz="1400" dirty="0" smtClean="0">
                <a:solidFill>
                  <a:schemeClr val="bg2">
                    <a:lumMod val="10000"/>
                  </a:schemeClr>
                </a:solidFill>
                <a:latin typeface="Times New Roman" pitchFamily="18" charset="0"/>
                <a:cs typeface="Times New Roman" pitchFamily="18" charset="0"/>
              </a:rPr>
              <a:t> старца сыграл </a:t>
            </a:r>
            <a:r>
              <a:rPr lang="ru-RU" sz="1400" i="1" dirty="0" smtClean="0">
                <a:solidFill>
                  <a:schemeClr val="bg2">
                    <a:lumMod val="10000"/>
                  </a:schemeClr>
                </a:solidFill>
                <a:latin typeface="Times New Roman" pitchFamily="18" charset="0"/>
                <a:cs typeface="Times New Roman" pitchFamily="18" charset="0"/>
              </a:rPr>
              <a:t>Владимир Машков</a:t>
            </a:r>
            <a:r>
              <a:rPr lang="ru-RU" sz="1400" dirty="0" smtClean="0">
                <a:solidFill>
                  <a:schemeClr val="bg2">
                    <a:lumMod val="10000"/>
                  </a:schemeClr>
                </a:solidFill>
                <a:latin typeface="Times New Roman" pitchFamily="18" charset="0"/>
                <a:cs typeface="Times New Roman" pitchFamily="18" charset="0"/>
              </a:rPr>
              <a:t>.</a:t>
            </a:r>
          </a:p>
          <a:p>
            <a:pPr algn="just"/>
            <a:r>
              <a:rPr lang="ru-RU" sz="1400" b="1" dirty="0" smtClean="0">
                <a:solidFill>
                  <a:schemeClr val="bg2">
                    <a:lumMod val="10000"/>
                  </a:schemeClr>
                </a:solidFill>
                <a:latin typeface="Times New Roman" pitchFamily="18" charset="0"/>
                <a:cs typeface="Times New Roman" pitchFamily="18" charset="0"/>
              </a:rPr>
              <a:t>Скоро ожидается фильм «Молодой Распутин», 2018 год, </a:t>
            </a:r>
            <a:r>
              <a:rPr lang="ru-RU" sz="1400" b="1" dirty="0" err="1" smtClean="0">
                <a:solidFill>
                  <a:schemeClr val="bg2">
                    <a:lumMod val="10000"/>
                  </a:schemeClr>
                </a:solidFill>
                <a:latin typeface="Times New Roman" pitchFamily="18" charset="0"/>
                <a:cs typeface="Times New Roman" pitchFamily="18" charset="0"/>
              </a:rPr>
              <a:t>реж</a:t>
            </a:r>
            <a:r>
              <a:rPr lang="ru-RU" sz="1400" b="1" dirty="0" smtClean="0">
                <a:solidFill>
                  <a:schemeClr val="bg2">
                    <a:lumMod val="10000"/>
                  </a:schemeClr>
                </a:solidFill>
                <a:latin typeface="Times New Roman" pitchFamily="18" charset="0"/>
                <a:cs typeface="Times New Roman" pitchFamily="18" charset="0"/>
              </a:rPr>
              <a:t>. </a:t>
            </a:r>
            <a:r>
              <a:rPr lang="ru-RU" sz="1400" b="1" dirty="0" err="1" smtClean="0">
                <a:solidFill>
                  <a:schemeClr val="bg2">
                    <a:lumMod val="10000"/>
                  </a:schemeClr>
                </a:solidFill>
                <a:latin typeface="Times New Roman" pitchFamily="18" charset="0"/>
                <a:cs typeface="Times New Roman" pitchFamily="18" charset="0"/>
              </a:rPr>
              <a:t>Лаззаро</a:t>
            </a:r>
            <a:endParaRPr lang="ru-RU" sz="1600" b="1" dirty="0" smtClean="0">
              <a:solidFill>
                <a:schemeClr val="bg2">
                  <a:lumMod val="10000"/>
                </a:schemeClr>
              </a:solidFill>
              <a:latin typeface="Times New Roman" pitchFamily="18" charset="0"/>
              <a:cs typeface="Times New Roman" pitchFamily="18" charset="0"/>
            </a:endParaRPr>
          </a:p>
        </p:txBody>
      </p:sp>
      <p:pic>
        <p:nvPicPr>
          <p:cNvPr id="11" name="Содержимое 10" descr="poster-11794.jpg"/>
          <p:cNvPicPr>
            <a:picLocks noGrp="1" noChangeAspect="1"/>
          </p:cNvPicPr>
          <p:nvPr>
            <p:ph idx="1"/>
          </p:nvPr>
        </p:nvPicPr>
        <p:blipFill>
          <a:blip r:embed="rId4" cstate="email"/>
          <a:stretch>
            <a:fillRect/>
          </a:stretch>
        </p:blipFill>
        <p:spPr>
          <a:xfrm>
            <a:off x="2143108" y="3731092"/>
            <a:ext cx="2023036" cy="2982915"/>
          </a:xfrm>
          <a:prstGeom prst="rect">
            <a:avLst/>
          </a:prstGeom>
          <a:ln>
            <a:noFill/>
          </a:ln>
          <a:effectLst>
            <a:outerShdw blurRad="292100" dist="139700" dir="2700000" algn="tl" rotWithShape="0">
              <a:srgbClr val="333333">
                <a:alpha val="65000"/>
              </a:srgbClr>
            </a:outerShdw>
          </a:effectLst>
        </p:spPr>
      </p:pic>
      <p:pic>
        <p:nvPicPr>
          <p:cNvPr id="13" name="Рисунок 12" descr="ras.jpg"/>
          <p:cNvPicPr>
            <a:picLocks noChangeAspect="1"/>
          </p:cNvPicPr>
          <p:nvPr/>
        </p:nvPicPr>
        <p:blipFill>
          <a:blip r:embed="rId5" cstate="email"/>
          <a:stretch>
            <a:fillRect/>
          </a:stretch>
        </p:blipFill>
        <p:spPr>
          <a:xfrm>
            <a:off x="6643702" y="1484524"/>
            <a:ext cx="2038349" cy="2928958"/>
          </a:xfrm>
          <a:prstGeom prst="rect">
            <a:avLst/>
          </a:prstGeom>
          <a:ln>
            <a:noFill/>
          </a:ln>
          <a:effectLst>
            <a:outerShdw blurRad="292100" dist="139700" dir="2700000" algn="tl" rotWithShape="0">
              <a:srgbClr val="333333">
                <a:alpha val="65000"/>
              </a:srgbClr>
            </a:outerShdw>
          </a:effectLst>
        </p:spPr>
      </p:pic>
      <p:pic>
        <p:nvPicPr>
          <p:cNvPr id="12" name="Рисунок 11" descr="1454692931-1223218510-poster.jpg"/>
          <p:cNvPicPr>
            <a:picLocks noChangeAspect="1"/>
          </p:cNvPicPr>
          <p:nvPr/>
        </p:nvPicPr>
        <p:blipFill>
          <a:blip r:embed="rId6" cstate="email"/>
          <a:srcRect/>
          <a:stretch>
            <a:fillRect/>
          </a:stretch>
        </p:blipFill>
        <p:spPr>
          <a:xfrm>
            <a:off x="5072066" y="2571744"/>
            <a:ext cx="1500198" cy="211123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pic>
        <p:nvPicPr>
          <p:cNvPr id="5" name="Рисунок 4" descr="cats.jpg"/>
          <p:cNvPicPr>
            <a:picLocks noChangeAspect="1"/>
          </p:cNvPicPr>
          <p:nvPr/>
        </p:nvPicPr>
        <p:blipFill>
          <a:blip r:embed="rId3" cstate="email"/>
          <a:stretch>
            <a:fillRect/>
          </a:stretch>
        </p:blipFill>
        <p:spPr>
          <a:xfrm>
            <a:off x="428596" y="1000108"/>
            <a:ext cx="4143404" cy="4857784"/>
          </a:xfrm>
          <a:prstGeom prst="rect">
            <a:avLst/>
          </a:prstGeom>
          <a:ln w="38100">
            <a:solidFill>
              <a:schemeClr val="bg2">
                <a:lumMod val="25000"/>
              </a:schemeClr>
            </a:solidFill>
          </a:ln>
        </p:spPr>
      </p:pic>
      <p:sp>
        <p:nvSpPr>
          <p:cNvPr id="7" name="Прямоугольник 6"/>
          <p:cNvSpPr/>
          <p:nvPr/>
        </p:nvSpPr>
        <p:spPr>
          <a:xfrm>
            <a:off x="4786314" y="1000108"/>
            <a:ext cx="4071966" cy="4857784"/>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700" dirty="0" smtClean="0">
                <a:solidFill>
                  <a:schemeClr val="bg2">
                    <a:lumMod val="10000"/>
                  </a:schemeClr>
                </a:solidFill>
              </a:rPr>
              <a:t> </a:t>
            </a:r>
            <a:r>
              <a:rPr lang="ru-RU" sz="3600" i="1" dirty="0" smtClean="0">
                <a:solidFill>
                  <a:schemeClr val="bg2">
                    <a:lumMod val="10000"/>
                  </a:schemeClr>
                </a:solidFill>
                <a:effectLst>
                  <a:outerShdw blurRad="38100" dist="38100" dir="2700000" algn="tl">
                    <a:srgbClr val="000000">
                      <a:alpha val="43137"/>
                    </a:srgbClr>
                  </a:outerShdw>
                </a:effectLst>
                <a:latin typeface="Academy Italic" pitchFamily="2" charset="0"/>
              </a:rPr>
              <a:t>Григорий Распутин </a:t>
            </a:r>
            <a:r>
              <a:rPr lang="ru-RU" sz="2000" dirty="0" smtClean="0">
                <a:solidFill>
                  <a:schemeClr val="bg2">
                    <a:lumMod val="10000"/>
                  </a:schemeClr>
                </a:solidFill>
                <a:latin typeface="Academy Italic" pitchFamily="2" charset="0"/>
              </a:rPr>
              <a:t>— один из самых удивительных людей, рождённых на русской земле. Ни один царь, полководец, учёный, государственный муж на Руси не имел такой популярности, славы и влияния, какие обрёл этот полуграмотный мужик с Урала. Его талант прорицателя и загадочная смерть до сих пор остаются предметом споров для историков. Одни считали его порочным, другие видели в нём святого. Кем же был этот </a:t>
            </a:r>
            <a:r>
              <a:rPr lang="ru-RU" sz="2000" i="1" dirty="0" smtClean="0">
                <a:solidFill>
                  <a:schemeClr val="bg2">
                    <a:lumMod val="10000"/>
                  </a:schemeClr>
                </a:solidFill>
                <a:latin typeface="Academy Italic" pitchFamily="2" charset="0"/>
              </a:rPr>
              <a:t>Загадочный человек </a:t>
            </a:r>
            <a:r>
              <a:rPr lang="ru-RU" sz="2000" dirty="0" smtClean="0">
                <a:solidFill>
                  <a:schemeClr val="bg2">
                    <a:lumMod val="10000"/>
                  </a:schemeClr>
                </a:solidFill>
                <a:latin typeface="Academy Italic" pitchFamily="2" charset="0"/>
              </a:rPr>
              <a:t>на самом деле?…</a:t>
            </a:r>
            <a:endParaRPr lang="ru-RU" sz="2000" dirty="0">
              <a:solidFill>
                <a:schemeClr val="bg2">
                  <a:lumMod val="1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5" name="Прямоугольник 4"/>
          <p:cNvSpPr/>
          <p:nvPr/>
        </p:nvSpPr>
        <p:spPr>
          <a:xfrm>
            <a:off x="571472" y="357166"/>
            <a:ext cx="8072494" cy="1785950"/>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i="1" dirty="0" smtClean="0">
                <a:solidFill>
                  <a:srgbClr val="002060"/>
                </a:solidFill>
                <a:latin typeface="Times New Roman" pitchFamily="18" charset="0"/>
                <a:cs typeface="Times New Roman" pitchFamily="18" charset="0"/>
              </a:rPr>
              <a:t>«Распутин — вполне богобоязненный и верующий человек, безвредный и даже скорее полезный для Царской Семьи… Он с Ними беседует о Боге, о вере.» </a:t>
            </a:r>
            <a:r>
              <a:rPr lang="ru-RU" sz="1400" i="1" dirty="0" smtClean="0">
                <a:solidFill>
                  <a:srgbClr val="002060"/>
                </a:solidFill>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 Александр Васильев, духовник царской семьи.</a:t>
            </a:r>
          </a:p>
          <a:p>
            <a:pPr algn="just"/>
            <a:r>
              <a:rPr lang="ru-RU" sz="1600" i="1" dirty="0" smtClean="0">
                <a:solidFill>
                  <a:srgbClr val="002060"/>
                </a:solidFill>
                <a:latin typeface="Times New Roman" pitchFamily="18" charset="0"/>
                <a:cs typeface="Times New Roman" pitchFamily="18" charset="0"/>
              </a:rPr>
              <a:t>«…страна, где Божий человек помогает государю, никогда не погибнет. Это верно.» </a:t>
            </a:r>
            <a:r>
              <a:rPr lang="ru-RU" sz="1400" dirty="0" smtClean="0">
                <a:solidFill>
                  <a:schemeClr val="tx1"/>
                </a:solidFill>
                <a:latin typeface="Times New Roman" pitchFamily="18" charset="0"/>
                <a:cs typeface="Times New Roman" pitchFamily="18" charset="0"/>
              </a:rPr>
              <a:t>— </a:t>
            </a:r>
            <a:r>
              <a:rPr lang="ru-RU" sz="1400" i="1" dirty="0" smtClean="0">
                <a:solidFill>
                  <a:schemeClr val="tx1"/>
                </a:solidFill>
                <a:latin typeface="Times New Roman" pitchFamily="18" charset="0"/>
                <a:cs typeface="Times New Roman" pitchFamily="18" charset="0"/>
              </a:rPr>
              <a:t>(о Распутине) </a:t>
            </a:r>
            <a:r>
              <a:rPr lang="ru-RU" sz="1400" dirty="0" smtClean="0">
                <a:solidFill>
                  <a:schemeClr val="tx1"/>
                </a:solidFill>
                <a:latin typeface="Times New Roman" pitchFamily="18" charset="0"/>
                <a:cs typeface="Times New Roman" pitchFamily="18" charset="0"/>
              </a:rPr>
              <a:t> — Александра Фёдоровна (жена Николая II), из письма супругу от 5 декабря 1915 года.</a:t>
            </a:r>
          </a:p>
          <a:p>
            <a:pPr algn="just"/>
            <a:r>
              <a:rPr lang="ru-RU" sz="1600" i="1" dirty="0" smtClean="0">
                <a:solidFill>
                  <a:srgbClr val="002060"/>
                </a:solidFill>
                <a:latin typeface="Times New Roman" pitchFamily="18" charset="0"/>
                <a:cs typeface="Times New Roman" pitchFamily="18" charset="0"/>
              </a:rPr>
              <a:t>«Убить его, что паука: сорок грехов простится…» </a:t>
            </a:r>
            <a:r>
              <a:rPr lang="ru-RU" sz="1400" dirty="0" smtClean="0">
                <a:solidFill>
                  <a:schemeClr val="tx1"/>
                </a:solidFill>
                <a:latin typeface="Times New Roman" pitchFamily="18" charset="0"/>
                <a:cs typeface="Times New Roman" pitchFamily="18" charset="0"/>
              </a:rPr>
              <a:t> — Гавриил (Зырянов), </a:t>
            </a:r>
            <a:r>
              <a:rPr lang="ru-RU" sz="1400" dirty="0" err="1" smtClean="0">
                <a:solidFill>
                  <a:schemeClr val="tx1"/>
                </a:solidFill>
                <a:latin typeface="Times New Roman" pitchFamily="18" charset="0"/>
                <a:cs typeface="Times New Roman" pitchFamily="18" charset="0"/>
              </a:rPr>
              <a:t>схиархимандрит</a:t>
            </a:r>
            <a:endParaRPr lang="ru-RU" sz="1600" dirty="0" smtClean="0">
              <a:solidFill>
                <a:schemeClr val="tx1"/>
              </a:solidFill>
              <a:latin typeface="Times New Roman" pitchFamily="18" charset="0"/>
              <a:cs typeface="Times New Roman" pitchFamily="18" charset="0"/>
            </a:endParaRPr>
          </a:p>
        </p:txBody>
      </p:sp>
      <p:pic>
        <p:nvPicPr>
          <p:cNvPr id="12" name="Рисунок 11" descr="f4190_1.jpg"/>
          <p:cNvPicPr>
            <a:picLocks noChangeAspect="1"/>
          </p:cNvPicPr>
          <p:nvPr/>
        </p:nvPicPr>
        <p:blipFill>
          <a:blip r:embed="rId3" cstate="email"/>
          <a:stretch>
            <a:fillRect/>
          </a:stretch>
        </p:blipFill>
        <p:spPr>
          <a:xfrm>
            <a:off x="7286644" y="2357430"/>
            <a:ext cx="1346997" cy="200024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3" name="Прямоугольник 12"/>
          <p:cNvSpPr/>
          <p:nvPr/>
        </p:nvSpPr>
        <p:spPr>
          <a:xfrm>
            <a:off x="4120242" y="4572008"/>
            <a:ext cx="4528488" cy="20717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200" dirty="0" smtClean="0">
              <a:solidFill>
                <a:schemeClr val="tx1"/>
              </a:solidFill>
              <a:latin typeface="Times New Roman" pitchFamily="18" charset="0"/>
              <a:cs typeface="Times New Roman" pitchFamily="18" charset="0"/>
            </a:endParaRPr>
          </a:p>
          <a:p>
            <a:pPr lvl="0"/>
            <a:endParaRPr lang="ru-RU" sz="1200" dirty="0" smtClean="0">
              <a:solidFill>
                <a:schemeClr val="tx1"/>
              </a:solidFill>
              <a:latin typeface="Times New Roman" pitchFamily="18" charset="0"/>
              <a:cs typeface="Times New Roman" pitchFamily="18" charset="0"/>
            </a:endParaRPr>
          </a:p>
          <a:p>
            <a:pPr lvl="0"/>
            <a:r>
              <a:rPr lang="ru-RU" sz="1200" dirty="0" err="1" smtClean="0">
                <a:solidFill>
                  <a:schemeClr val="tx1"/>
                </a:solidFill>
                <a:latin typeface="Times New Roman" pitchFamily="18" charset="0"/>
                <a:cs typeface="Times New Roman" pitchFamily="18" charset="0"/>
              </a:rPr>
              <a:t>Вырубова</a:t>
            </a:r>
            <a:r>
              <a:rPr lang="ru-RU" sz="1200" dirty="0" smtClean="0">
                <a:solidFill>
                  <a:schemeClr val="tx1"/>
                </a:solidFill>
                <a:latin typeface="Times New Roman" pitchFamily="18" charset="0"/>
                <a:cs typeface="Times New Roman" pitchFamily="18" charset="0"/>
              </a:rPr>
              <a:t>, А. Фрейлина её величества : «Дневник» и воспоминания Анны </a:t>
            </a:r>
            <a:r>
              <a:rPr lang="ru-RU" sz="1200" dirty="0" err="1" smtClean="0">
                <a:solidFill>
                  <a:schemeClr val="tx1"/>
                </a:solidFill>
                <a:latin typeface="Times New Roman" pitchFamily="18" charset="0"/>
                <a:cs typeface="Times New Roman" pitchFamily="18" charset="0"/>
              </a:rPr>
              <a:t>Вырубовой</a:t>
            </a:r>
            <a:r>
              <a:rPr lang="ru-RU" sz="1200" dirty="0" smtClean="0">
                <a:solidFill>
                  <a:schemeClr val="tx1"/>
                </a:solidFill>
                <a:latin typeface="Times New Roman" pitchFamily="18" charset="0"/>
                <a:cs typeface="Times New Roman" pitchFamily="18" charset="0"/>
              </a:rPr>
              <a:t>. / Анна </a:t>
            </a:r>
            <a:r>
              <a:rPr lang="ru-RU" sz="1200" dirty="0" err="1" smtClean="0">
                <a:solidFill>
                  <a:schemeClr val="tx1"/>
                </a:solidFill>
                <a:latin typeface="Times New Roman" pitchFamily="18" charset="0"/>
                <a:cs typeface="Times New Roman" pitchFamily="18" charset="0"/>
              </a:rPr>
              <a:t>Вырубова</a:t>
            </a:r>
            <a:r>
              <a:rPr lang="ru-RU" sz="1200" dirty="0" smtClean="0">
                <a:solidFill>
                  <a:schemeClr val="tx1"/>
                </a:solidFill>
                <a:latin typeface="Times New Roman" pitchFamily="18" charset="0"/>
                <a:cs typeface="Times New Roman" pitchFamily="18" charset="0"/>
              </a:rPr>
              <a:t>. – Репринтное изд. – М. : Сов. писатель, 1990. – 268 с. – (</a:t>
            </a:r>
            <a:r>
              <a:rPr lang="ru-RU" sz="1200" dirty="0" err="1" smtClean="0">
                <a:solidFill>
                  <a:schemeClr val="tx1"/>
                </a:solidFill>
                <a:latin typeface="Times New Roman" pitchFamily="18" charset="0"/>
                <a:cs typeface="Times New Roman" pitchFamily="18" charset="0"/>
              </a:rPr>
              <a:t>Б-чка</a:t>
            </a:r>
            <a:r>
              <a:rPr lang="ru-RU" sz="1200" dirty="0" smtClean="0">
                <a:solidFill>
                  <a:schemeClr val="tx1"/>
                </a:solidFill>
                <a:latin typeface="Times New Roman" pitchFamily="18" charset="0"/>
                <a:cs typeface="Times New Roman" pitchFamily="18" charset="0"/>
              </a:rPr>
              <a:t> журнала «Слово»).</a:t>
            </a:r>
          </a:p>
          <a:p>
            <a:r>
              <a:rPr lang="ru-RU" sz="1200" dirty="0" smtClean="0">
                <a:solidFill>
                  <a:schemeClr val="tx1"/>
                </a:solidFill>
                <a:latin typeface="Times New Roman" pitchFamily="18" charset="0"/>
                <a:cs typeface="Times New Roman" pitchFamily="18" charset="0"/>
              </a:rPr>
              <a:t> </a:t>
            </a:r>
          </a:p>
          <a:p>
            <a:pPr lvl="0"/>
            <a:r>
              <a:rPr lang="ru-RU" sz="1200" dirty="0" smtClean="0">
                <a:solidFill>
                  <a:schemeClr val="tx1"/>
                </a:solidFill>
                <a:latin typeface="Times New Roman" pitchFamily="18" charset="0"/>
                <a:cs typeface="Times New Roman" pitchFamily="18" charset="0"/>
              </a:rPr>
              <a:t> Юсупов, Ф. Мемуары : в 2-х кн. : До изгнания. 1887 -1919. В изгнании. / Феликс Юсупов ; пер. с фр. Е. Л. </a:t>
            </a:r>
            <a:r>
              <a:rPr lang="ru-RU" sz="1200" dirty="0" err="1" smtClean="0">
                <a:solidFill>
                  <a:schemeClr val="tx1"/>
                </a:solidFill>
                <a:latin typeface="Times New Roman" pitchFamily="18" charset="0"/>
                <a:cs typeface="Times New Roman" pitchFamily="18" charset="0"/>
              </a:rPr>
              <a:t>Кассирова</a:t>
            </a:r>
            <a:r>
              <a:rPr lang="ru-RU" sz="1200" dirty="0" smtClean="0">
                <a:solidFill>
                  <a:schemeClr val="tx1"/>
                </a:solidFill>
                <a:latin typeface="Times New Roman" pitchFamily="18" charset="0"/>
                <a:cs typeface="Times New Roman" pitchFamily="18" charset="0"/>
              </a:rPr>
              <a:t> – М. : Захаров, 2001. – 426 с. : ил., </a:t>
            </a:r>
            <a:r>
              <a:rPr lang="ru-RU" sz="1200" dirty="0" err="1" smtClean="0">
                <a:solidFill>
                  <a:schemeClr val="tx1"/>
                </a:solidFill>
                <a:latin typeface="Times New Roman" pitchFamily="18" charset="0"/>
                <a:cs typeface="Times New Roman" pitchFamily="18" charset="0"/>
              </a:rPr>
              <a:t>портр</a:t>
            </a:r>
            <a:r>
              <a:rPr lang="ru-RU" sz="1200" dirty="0" smtClean="0">
                <a:solidFill>
                  <a:schemeClr val="tx1"/>
                </a:solidFill>
                <a:latin typeface="Times New Roman" pitchFamily="18" charset="0"/>
                <a:cs typeface="Times New Roman" pitchFamily="18" charset="0"/>
              </a:rPr>
              <a:t>.</a:t>
            </a:r>
          </a:p>
          <a:p>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 Ольденбург, С. С. Царствование императора Николая </a:t>
            </a:r>
            <a:r>
              <a:rPr lang="en-US" sz="1200" dirty="0" smtClean="0">
                <a:solidFill>
                  <a:schemeClr val="tx1"/>
                </a:solidFill>
                <a:latin typeface="Times New Roman" pitchFamily="18" charset="0"/>
                <a:cs typeface="Times New Roman" pitchFamily="18" charset="0"/>
              </a:rPr>
              <a:t>II</a:t>
            </a:r>
            <a:r>
              <a:rPr lang="ru-RU" sz="1200" dirty="0" smtClean="0">
                <a:solidFill>
                  <a:schemeClr val="tx1"/>
                </a:solidFill>
                <a:latin typeface="Times New Roman" pitchFamily="18" charset="0"/>
                <a:cs typeface="Times New Roman" pitchFamily="18" charset="0"/>
              </a:rPr>
              <a:t> / Сергей Ольденбург. – СПб. : </a:t>
            </a:r>
            <a:r>
              <a:rPr lang="ru-RU" sz="1200" dirty="0" err="1" smtClean="0">
                <a:solidFill>
                  <a:schemeClr val="tx1"/>
                </a:solidFill>
                <a:latin typeface="Times New Roman" pitchFamily="18" charset="0"/>
                <a:cs typeface="Times New Roman" pitchFamily="18" charset="0"/>
              </a:rPr>
              <a:t>Петрополь</a:t>
            </a:r>
            <a:r>
              <a:rPr lang="ru-RU" sz="1200" dirty="0" smtClean="0">
                <a:solidFill>
                  <a:schemeClr val="tx1"/>
                </a:solidFill>
                <a:latin typeface="Times New Roman" pitchFamily="18" charset="0"/>
                <a:cs typeface="Times New Roman" pitchFamily="18" charset="0"/>
              </a:rPr>
              <a:t>, 1991. – 672 с.</a:t>
            </a:r>
          </a:p>
          <a:p>
            <a:endParaRPr lang="ru-RU" sz="1200" dirty="0" smtClean="0">
              <a:solidFill>
                <a:schemeClr val="tx1"/>
              </a:solidFill>
              <a:latin typeface="Times New Roman" pitchFamily="18" charset="0"/>
              <a:cs typeface="Times New Roman" pitchFamily="18" charset="0"/>
            </a:endParaRPr>
          </a:p>
          <a:p>
            <a:pPr algn="ctr"/>
            <a:endParaRPr lang="ru-RU" sz="1200" dirty="0">
              <a:solidFill>
                <a:schemeClr val="tx1"/>
              </a:solidFill>
              <a:latin typeface="Times New Roman" pitchFamily="18" charset="0"/>
              <a:cs typeface="Times New Roman" pitchFamily="18" charset="0"/>
            </a:endParaRPr>
          </a:p>
        </p:txBody>
      </p:sp>
      <p:pic>
        <p:nvPicPr>
          <p:cNvPr id="15" name="Рисунок 14" descr="1.jpg"/>
          <p:cNvPicPr>
            <a:picLocks noChangeAspect="1"/>
          </p:cNvPicPr>
          <p:nvPr/>
        </p:nvPicPr>
        <p:blipFill>
          <a:blip r:embed="rId4" cstate="email"/>
          <a:stretch>
            <a:fillRect/>
          </a:stretch>
        </p:blipFill>
        <p:spPr>
          <a:xfrm>
            <a:off x="571472" y="2357430"/>
            <a:ext cx="2641823" cy="3286148"/>
          </a:xfrm>
          <a:prstGeom prst="rect">
            <a:avLst/>
          </a:prstGeom>
          <a:ln>
            <a:noFill/>
          </a:ln>
          <a:effectLst>
            <a:outerShdw blurRad="292100" dist="139700" dir="2700000" algn="tl" rotWithShape="0">
              <a:srgbClr val="333333">
                <a:alpha val="65000"/>
              </a:srgbClr>
            </a:outerShdw>
          </a:effectLst>
        </p:spPr>
      </p:pic>
      <p:pic>
        <p:nvPicPr>
          <p:cNvPr id="9" name="Рисунок 8" descr="303348.png"/>
          <p:cNvPicPr>
            <a:picLocks noChangeAspect="1"/>
          </p:cNvPicPr>
          <p:nvPr/>
        </p:nvPicPr>
        <p:blipFill>
          <a:blip r:embed="rId5" cstate="email"/>
          <a:stretch>
            <a:fillRect/>
          </a:stretch>
        </p:blipFill>
        <p:spPr>
          <a:xfrm>
            <a:off x="5572132" y="2357430"/>
            <a:ext cx="1326842" cy="201453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Рисунок 9" descr="freylina-ee-velichestva-anna-vyrubova-1884-large.jpg"/>
          <p:cNvPicPr>
            <a:picLocks noChangeAspect="1"/>
          </p:cNvPicPr>
          <p:nvPr/>
        </p:nvPicPr>
        <p:blipFill>
          <a:blip r:embed="rId6" cstate="email"/>
          <a:stretch>
            <a:fillRect/>
          </a:stretch>
        </p:blipFill>
        <p:spPr>
          <a:xfrm>
            <a:off x="3643306" y="2357430"/>
            <a:ext cx="1511732" cy="200500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1" name="Прямоугольник 10"/>
          <p:cNvSpPr/>
          <p:nvPr/>
        </p:nvSpPr>
        <p:spPr>
          <a:xfrm>
            <a:off x="571472" y="5857892"/>
            <a:ext cx="2643206" cy="4286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Искушение Царьградом // Наука и религия. – 2014. -  № 10. -  С. 6 – 11.</a:t>
            </a:r>
          </a:p>
          <a:p>
            <a:pPr algn="ctr"/>
            <a:endParaRPr lang="ru-RU" sz="1200" dirty="0">
              <a:solidFill>
                <a:schemeClr val="tx1"/>
              </a:solidFill>
              <a:latin typeface="Times New Roman" pitchFamily="18" charset="0"/>
              <a:cs typeface="Times New Roman" pitchFamily="18" charset="0"/>
            </a:endParaRPr>
          </a:p>
        </p:txBody>
      </p:sp>
      <p:pic>
        <p:nvPicPr>
          <p:cNvPr id="14" name="Рисунок 13" descr="5.jpg"/>
          <p:cNvPicPr>
            <a:picLocks noChangeAspect="1"/>
          </p:cNvPicPr>
          <p:nvPr/>
        </p:nvPicPr>
        <p:blipFill>
          <a:blip r:embed="rId7" cstate="email"/>
          <a:stretch>
            <a:fillRect/>
          </a:stretch>
        </p:blipFill>
        <p:spPr>
          <a:xfrm>
            <a:off x="2571736" y="4000504"/>
            <a:ext cx="1329229" cy="171448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5" name="Прямоугольник 4"/>
          <p:cNvSpPr/>
          <p:nvPr/>
        </p:nvSpPr>
        <p:spPr>
          <a:xfrm>
            <a:off x="375524" y="3573234"/>
            <a:ext cx="4714908" cy="2571768"/>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fontAlgn="base"/>
            <a:r>
              <a:rPr lang="ru-RU" sz="2000" b="1" i="1" dirty="0" smtClean="0">
                <a:solidFill>
                  <a:schemeClr val="bg2">
                    <a:lumMod val="10000"/>
                  </a:schemeClr>
                </a:solidFill>
                <a:latin typeface="Times New Roman" pitchFamily="18" charset="0"/>
                <a:cs typeface="Times New Roman" pitchFamily="18" charset="0"/>
              </a:rPr>
              <a:t>Личность Распутина, рожденная временем, таинственно пришла, таинственно и исчезла, закрыв еще одну страницу истории России.</a:t>
            </a:r>
          </a:p>
          <a:p>
            <a:pPr algn="just" fontAlgn="base"/>
            <a:endParaRPr lang="ru-RU" sz="2000" b="1" i="1" dirty="0" smtClean="0">
              <a:solidFill>
                <a:schemeClr val="bg2">
                  <a:lumMod val="10000"/>
                </a:schemeClr>
              </a:solidFill>
              <a:latin typeface="Times New Roman" pitchFamily="18" charset="0"/>
              <a:cs typeface="Times New Roman" pitchFamily="18" charset="0"/>
            </a:endParaRPr>
          </a:p>
          <a:p>
            <a:pPr algn="just" fontAlgn="base"/>
            <a:r>
              <a:rPr lang="ru-RU" sz="2000" b="1" i="1" dirty="0" smtClean="0">
                <a:solidFill>
                  <a:schemeClr val="bg2">
                    <a:lumMod val="10000"/>
                  </a:schemeClr>
                </a:solidFill>
                <a:latin typeface="Times New Roman" pitchFamily="18" charset="0"/>
                <a:cs typeface="Times New Roman" pitchFamily="18" charset="0"/>
              </a:rPr>
              <a:t>Он весь словно выдуманный, в легенде жил, в легенде умер и в памяти легендой облечется.</a:t>
            </a:r>
          </a:p>
        </p:txBody>
      </p:sp>
      <p:pic>
        <p:nvPicPr>
          <p:cNvPr id="9" name="Рисунок 8" descr="5n-2.jpg"/>
          <p:cNvPicPr>
            <a:picLocks noChangeAspect="1"/>
          </p:cNvPicPr>
          <p:nvPr/>
        </p:nvPicPr>
        <p:blipFill>
          <a:blip r:embed="rId3"/>
          <a:stretch>
            <a:fillRect/>
          </a:stretch>
        </p:blipFill>
        <p:spPr>
          <a:xfrm>
            <a:off x="5250899" y="989222"/>
            <a:ext cx="3497131" cy="5144894"/>
          </a:xfrm>
          <a:prstGeom prst="rect">
            <a:avLst/>
          </a:prstGeom>
          <a:ln w="38100">
            <a:solidFill>
              <a:schemeClr val="bg2">
                <a:lumMod val="25000"/>
              </a:schemeClr>
            </a:solidFill>
          </a:ln>
        </p:spPr>
      </p:pic>
      <p:pic>
        <p:nvPicPr>
          <p:cNvPr id="10" name="Рисунок 9" descr="распутин.jpg"/>
          <p:cNvPicPr>
            <a:picLocks noChangeAspect="1"/>
          </p:cNvPicPr>
          <p:nvPr/>
        </p:nvPicPr>
        <p:blipFill>
          <a:blip r:embed="rId4" cstate="email"/>
          <a:stretch>
            <a:fillRect/>
          </a:stretch>
        </p:blipFill>
        <p:spPr>
          <a:xfrm>
            <a:off x="357158" y="857232"/>
            <a:ext cx="1855714" cy="2500330"/>
          </a:xfrm>
          <a:prstGeom prst="rect">
            <a:avLst/>
          </a:prstGeom>
        </p:spPr>
      </p:pic>
      <p:sp>
        <p:nvSpPr>
          <p:cNvPr id="6" name="Прямоугольник 5"/>
          <p:cNvSpPr/>
          <p:nvPr/>
        </p:nvSpPr>
        <p:spPr>
          <a:xfrm>
            <a:off x="2428860" y="987864"/>
            <a:ext cx="2643206" cy="92869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Кук, Э. Убить Распутина. Жизнь и смерть Григория Распутина / Эндрю Кук. – М. : Омега, 2007. – 413 с. : ил., фото.</a:t>
            </a:r>
          </a:p>
          <a:p>
            <a:pPr algn="ctr"/>
            <a:endParaRPr lang="ru-RU" sz="1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5" name="Прямоугольник 4"/>
          <p:cNvSpPr/>
          <p:nvPr/>
        </p:nvSpPr>
        <p:spPr>
          <a:xfrm>
            <a:off x="714348" y="4071942"/>
            <a:ext cx="7715304" cy="2500330"/>
          </a:xfrm>
          <a:prstGeom prst="rect">
            <a:avLst/>
          </a:prstGeom>
          <a:solidFill>
            <a:schemeClr val="accent3">
              <a:lumMod val="20000"/>
              <a:lumOff val="80000"/>
            </a:schemeClr>
          </a:solidFill>
          <a:ln>
            <a:solidFill>
              <a:schemeClr val="bg2">
                <a:lumMod val="25000"/>
              </a:schemeClr>
            </a:solidFill>
          </a:ln>
          <a:effectLst>
            <a:glow rad="228600">
              <a:schemeClr val="bg2">
                <a:lumMod val="10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2000" dirty="0" smtClean="0">
              <a:solidFill>
                <a:schemeClr val="bg2">
                  <a:lumMod val="10000"/>
                </a:schemeClr>
              </a:solidFill>
              <a:latin typeface="Times New Roman" pitchFamily="18" charset="0"/>
              <a:cs typeface="Times New Roman" pitchFamily="18" charset="0"/>
            </a:endParaRPr>
          </a:p>
          <a:p>
            <a:pPr algn="ctr"/>
            <a:r>
              <a:rPr lang="ru-RU" sz="2000" dirty="0" smtClean="0">
                <a:solidFill>
                  <a:schemeClr val="bg2">
                    <a:lumMod val="10000"/>
                  </a:schemeClr>
                </a:solidFill>
                <a:latin typeface="Times New Roman" pitchFamily="18" charset="0"/>
                <a:cs typeface="Times New Roman" pitchFamily="18" charset="0"/>
              </a:rPr>
              <a:t>Подбор материала, монтаж, дизайн</a:t>
            </a:r>
          </a:p>
          <a:p>
            <a:pPr algn="ctr"/>
            <a:r>
              <a:rPr lang="ru-RU" sz="2000" dirty="0" smtClean="0">
                <a:solidFill>
                  <a:schemeClr val="bg2">
                    <a:lumMod val="10000"/>
                  </a:schemeClr>
                </a:solidFill>
                <a:latin typeface="Times New Roman" pitchFamily="18" charset="0"/>
                <a:cs typeface="Times New Roman" pitchFamily="18" charset="0"/>
              </a:rPr>
              <a:t>библиотекарь интеллект - центра </a:t>
            </a:r>
            <a:r>
              <a:rPr lang="ru-RU" sz="2000" b="1" dirty="0" smtClean="0">
                <a:solidFill>
                  <a:schemeClr val="bg2">
                    <a:lumMod val="10000"/>
                  </a:schemeClr>
                </a:solidFill>
                <a:latin typeface="Times New Roman" pitchFamily="18" charset="0"/>
                <a:cs typeface="Times New Roman" pitchFamily="18" charset="0"/>
              </a:rPr>
              <a:t>Романова Е.В.,</a:t>
            </a:r>
          </a:p>
          <a:p>
            <a:pPr algn="ctr"/>
            <a:endParaRPr lang="ru-RU" sz="2000" b="1" dirty="0" smtClean="0">
              <a:solidFill>
                <a:schemeClr val="bg2">
                  <a:lumMod val="10000"/>
                </a:schemeClr>
              </a:solidFill>
              <a:latin typeface="Times New Roman" pitchFamily="18" charset="0"/>
              <a:cs typeface="Times New Roman" pitchFamily="18" charset="0"/>
            </a:endParaRPr>
          </a:p>
          <a:p>
            <a:pPr algn="ctr"/>
            <a:r>
              <a:rPr lang="ru-RU" sz="2000" dirty="0" smtClean="0">
                <a:solidFill>
                  <a:schemeClr val="bg2">
                    <a:lumMod val="10000"/>
                  </a:schemeClr>
                </a:solidFill>
                <a:latin typeface="Times New Roman" pitchFamily="18" charset="0"/>
                <a:cs typeface="Times New Roman" pitchFamily="18" charset="0"/>
              </a:rPr>
              <a:t>Библиографическое описание литературы </a:t>
            </a:r>
          </a:p>
          <a:p>
            <a:pPr algn="ctr"/>
            <a:r>
              <a:rPr lang="ru-RU" sz="2000" dirty="0" smtClean="0">
                <a:solidFill>
                  <a:schemeClr val="bg2">
                    <a:lumMod val="10000"/>
                  </a:schemeClr>
                </a:solidFill>
                <a:latin typeface="Times New Roman" pitchFamily="18" charset="0"/>
                <a:cs typeface="Times New Roman" pitchFamily="18" charset="0"/>
              </a:rPr>
              <a:t>гл. библиотекарь интеллект - центра </a:t>
            </a:r>
            <a:r>
              <a:rPr lang="ru-RU" sz="2000" b="1" dirty="0" smtClean="0">
                <a:solidFill>
                  <a:schemeClr val="bg2">
                    <a:lumMod val="10000"/>
                  </a:schemeClr>
                </a:solidFill>
                <a:latin typeface="Times New Roman" pitchFamily="18" charset="0"/>
                <a:cs typeface="Times New Roman" pitchFamily="18" charset="0"/>
              </a:rPr>
              <a:t>Урюпина Д.Н</a:t>
            </a:r>
            <a:r>
              <a:rPr lang="ru-RU" sz="2000" b="1" dirty="0" smtClean="0">
                <a:solidFill>
                  <a:srgbClr val="002060"/>
                </a:solidFill>
                <a:latin typeface="Times New Roman" pitchFamily="18" charset="0"/>
                <a:cs typeface="Times New Roman" pitchFamily="18" charset="0"/>
              </a:rPr>
              <a:t>.</a:t>
            </a:r>
            <a:endParaRPr lang="ru-RU" sz="2000" dirty="0" smtClean="0">
              <a:solidFill>
                <a:srgbClr val="002060"/>
              </a:solidFill>
              <a:latin typeface="Times New Roman" pitchFamily="18" charset="0"/>
              <a:cs typeface="Times New Roman" pitchFamily="18" charset="0"/>
            </a:endParaRPr>
          </a:p>
          <a:p>
            <a:pPr algn="ctr"/>
            <a:endParaRPr lang="ru-RU" sz="2000" dirty="0">
              <a:solidFill>
                <a:srgbClr val="00206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428596" y="285728"/>
            <a:ext cx="8229600" cy="1143000"/>
          </a:xfrm>
          <a:solidFill>
            <a:schemeClr val="bg2">
              <a:lumMod val="50000"/>
            </a:schemeClr>
          </a:solidFill>
        </p:spPr>
        <p:txBody>
          <a:bodyPr/>
          <a:lstStyle/>
          <a:p>
            <a:r>
              <a:rPr lang="ru-RU"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Говорящая фамилия</a:t>
            </a:r>
            <a:endParaRPr lang="ru-RU" b="1" i="1" spc="100"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7" name="Рисунок 6" descr="05.jpg"/>
          <p:cNvPicPr>
            <a:picLocks noChangeAspect="1"/>
          </p:cNvPicPr>
          <p:nvPr/>
        </p:nvPicPr>
        <p:blipFill>
          <a:blip r:embed="rId3" cstate="email"/>
          <a:stretch>
            <a:fillRect/>
          </a:stretch>
        </p:blipFill>
        <p:spPr>
          <a:xfrm>
            <a:off x="461254" y="3214686"/>
            <a:ext cx="3643337" cy="2732503"/>
          </a:xfrm>
          <a:prstGeom prst="rect">
            <a:avLst/>
          </a:prstGeom>
          <a:ln w="38100">
            <a:solidFill>
              <a:schemeClr val="bg2">
                <a:lumMod val="25000"/>
              </a:schemeClr>
            </a:solidFill>
          </a:ln>
        </p:spPr>
      </p:pic>
      <p:sp>
        <p:nvSpPr>
          <p:cNvPr id="8" name="Прямоугольник 7"/>
          <p:cNvSpPr/>
          <p:nvPr/>
        </p:nvSpPr>
        <p:spPr>
          <a:xfrm>
            <a:off x="450368" y="6072206"/>
            <a:ext cx="3643338" cy="4286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dirty="0" smtClean="0">
                <a:solidFill>
                  <a:schemeClr val="bg2">
                    <a:lumMod val="10000"/>
                  </a:schemeClr>
                </a:solidFill>
                <a:latin typeface="Times New Roman" pitchFamily="18" charset="0"/>
                <a:cs typeface="Times New Roman" pitchFamily="18" charset="0"/>
              </a:rPr>
              <a:t>Дом </a:t>
            </a:r>
            <a:r>
              <a:rPr lang="ru-RU" sz="1400" b="1" dirty="0" smtClean="0">
                <a:solidFill>
                  <a:schemeClr val="bg2">
                    <a:lumMod val="10000"/>
                  </a:schemeClr>
                </a:solidFill>
                <a:latin typeface="Times New Roman" pitchFamily="18" charset="0"/>
                <a:cs typeface="Times New Roman" pitchFamily="18" charset="0"/>
              </a:rPr>
              <a:t>Григория Распутина</a:t>
            </a:r>
            <a:r>
              <a:rPr lang="ru-RU" sz="1400" dirty="0" smtClean="0">
                <a:solidFill>
                  <a:schemeClr val="bg2">
                    <a:lumMod val="10000"/>
                  </a:schemeClr>
                </a:solidFill>
                <a:latin typeface="Times New Roman" pitchFamily="18" charset="0"/>
                <a:cs typeface="Times New Roman" pitchFamily="18" charset="0"/>
              </a:rPr>
              <a:t> в селе Покровском</a:t>
            </a:r>
            <a:endParaRPr lang="ru-RU" sz="1400" dirty="0">
              <a:solidFill>
                <a:schemeClr val="bg2">
                  <a:lumMod val="10000"/>
                </a:schemeClr>
              </a:solidFill>
              <a:latin typeface="Times New Roman" pitchFamily="18" charset="0"/>
              <a:cs typeface="Times New Roman" pitchFamily="18" charset="0"/>
            </a:endParaRPr>
          </a:p>
        </p:txBody>
      </p:sp>
      <p:pic>
        <p:nvPicPr>
          <p:cNvPr id="9" name="Рисунок 8" descr="крестьянский род г.р..jpg"/>
          <p:cNvPicPr>
            <a:picLocks noChangeAspect="1"/>
          </p:cNvPicPr>
          <p:nvPr/>
        </p:nvPicPr>
        <p:blipFill>
          <a:blip r:embed="rId4" cstate="email"/>
          <a:srcRect/>
          <a:stretch>
            <a:fillRect/>
          </a:stretch>
        </p:blipFill>
        <p:spPr>
          <a:xfrm>
            <a:off x="4896532" y="3214686"/>
            <a:ext cx="3700458" cy="2714644"/>
          </a:xfrm>
          <a:prstGeom prst="rect">
            <a:avLst/>
          </a:prstGeom>
          <a:ln w="38100">
            <a:solidFill>
              <a:schemeClr val="bg2">
                <a:lumMod val="25000"/>
              </a:schemeClr>
            </a:solidFill>
          </a:ln>
        </p:spPr>
      </p:pic>
      <p:sp>
        <p:nvSpPr>
          <p:cNvPr id="10" name="Прямоугольник 9"/>
          <p:cNvSpPr/>
          <p:nvPr/>
        </p:nvSpPr>
        <p:spPr>
          <a:xfrm>
            <a:off x="4907418" y="6072206"/>
            <a:ext cx="3714776" cy="4286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00" dirty="0" smtClean="0">
              <a:solidFill>
                <a:schemeClr val="bg2">
                  <a:lumMod val="10000"/>
                </a:schemeClr>
              </a:solidFill>
              <a:latin typeface="Times New Roman" pitchFamily="18" charset="0"/>
              <a:cs typeface="Times New Roman" pitchFamily="18" charset="0"/>
            </a:endParaRPr>
          </a:p>
          <a:p>
            <a:pPr algn="ctr"/>
            <a:r>
              <a:rPr lang="ru-RU" sz="1400" dirty="0" smtClean="0">
                <a:solidFill>
                  <a:schemeClr val="bg2">
                    <a:lumMod val="10000"/>
                  </a:schemeClr>
                </a:solidFill>
                <a:latin typeface="Times New Roman" pitchFamily="18" charset="0"/>
                <a:cs typeface="Times New Roman" pitchFamily="18" charset="0"/>
              </a:rPr>
              <a:t>Крестьянский род </a:t>
            </a:r>
            <a:r>
              <a:rPr lang="ru-RU" sz="1400" b="1" dirty="0" smtClean="0">
                <a:solidFill>
                  <a:schemeClr val="bg2">
                    <a:lumMod val="10000"/>
                  </a:schemeClr>
                </a:solidFill>
                <a:latin typeface="Times New Roman" pitchFamily="18" charset="0"/>
                <a:cs typeface="Times New Roman" pitchFamily="18" charset="0"/>
              </a:rPr>
              <a:t>Григория Распутина</a:t>
            </a:r>
            <a:r>
              <a:rPr lang="ru-RU" sz="1400" dirty="0" smtClean="0">
                <a:solidFill>
                  <a:schemeClr val="bg2">
                    <a:lumMod val="10000"/>
                  </a:schemeClr>
                </a:solidFill>
                <a:latin typeface="Times New Roman" pitchFamily="18" charset="0"/>
                <a:cs typeface="Times New Roman" pitchFamily="18" charset="0"/>
              </a:rPr>
              <a:t> </a:t>
            </a:r>
          </a:p>
          <a:p>
            <a:pPr algn="ctr"/>
            <a:endParaRPr lang="ru-RU" sz="1400" dirty="0">
              <a:solidFill>
                <a:schemeClr val="bg2">
                  <a:lumMod val="10000"/>
                </a:schemeClr>
              </a:solidFill>
              <a:latin typeface="Times New Roman" pitchFamily="18" charset="0"/>
              <a:cs typeface="Times New Roman" pitchFamily="18" charset="0"/>
            </a:endParaRPr>
          </a:p>
        </p:txBody>
      </p:sp>
      <p:sp>
        <p:nvSpPr>
          <p:cNvPr id="11" name="Прямоугольник 10"/>
          <p:cNvSpPr/>
          <p:nvPr/>
        </p:nvSpPr>
        <p:spPr>
          <a:xfrm>
            <a:off x="428596" y="1571612"/>
            <a:ext cx="8215370" cy="1357322"/>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ru-RU" sz="16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Григорий Распутин </a:t>
            </a:r>
            <a:r>
              <a:rPr lang="ru-RU" sz="1400" dirty="0" smtClean="0">
                <a:solidFill>
                  <a:schemeClr val="tx1"/>
                </a:solidFill>
                <a:latin typeface="Times New Roman" pitchFamily="18" charset="0"/>
                <a:cs typeface="Times New Roman" pitchFamily="18" charset="0"/>
              </a:rPr>
              <a:t>родился 9 (по новому стилю — 21) января 1869 года в селе Покровском Тюменского уезда </a:t>
            </a:r>
            <a:r>
              <a:rPr lang="ru-RU" sz="1400" dirty="0" err="1" smtClean="0">
                <a:solidFill>
                  <a:schemeClr val="tx1"/>
                </a:solidFill>
                <a:latin typeface="Times New Roman" pitchFamily="18" charset="0"/>
                <a:cs typeface="Times New Roman" pitchFamily="18" charset="0"/>
              </a:rPr>
              <a:t>Тобольской</a:t>
            </a:r>
            <a:r>
              <a:rPr lang="ru-RU" sz="1400" dirty="0" smtClean="0">
                <a:solidFill>
                  <a:schemeClr val="tx1"/>
                </a:solidFill>
                <a:latin typeface="Times New Roman" pitchFamily="18" charset="0"/>
                <a:cs typeface="Times New Roman" pitchFamily="18" charset="0"/>
              </a:rPr>
              <a:t> губернии. Предки Григория Ефимовича пришли в Сибирь в числе первых. Долгое время они носили фамилию Изосимовы по имени того самого </a:t>
            </a:r>
            <a:r>
              <a:rPr lang="ru-RU" sz="1400" dirty="0" err="1" smtClean="0">
                <a:solidFill>
                  <a:schemeClr val="tx1"/>
                </a:solidFill>
                <a:latin typeface="Times New Roman" pitchFamily="18" charset="0"/>
                <a:cs typeface="Times New Roman" pitchFamily="18" charset="0"/>
              </a:rPr>
              <a:t>Изосима</a:t>
            </a:r>
            <a:r>
              <a:rPr lang="ru-RU" sz="1400" dirty="0" smtClean="0">
                <a:solidFill>
                  <a:schemeClr val="tx1"/>
                </a:solidFill>
                <a:latin typeface="Times New Roman" pitchFamily="18" charset="0"/>
                <a:cs typeface="Times New Roman" pitchFamily="18" charset="0"/>
              </a:rPr>
              <a:t>, что переселился из Вологодской земли за Урал. Распутиными же стали называться два сына </a:t>
            </a:r>
            <a:r>
              <a:rPr lang="ru-RU" sz="1400" dirty="0" err="1" smtClean="0">
                <a:solidFill>
                  <a:schemeClr val="tx1"/>
                </a:solidFill>
                <a:latin typeface="Times New Roman" pitchFamily="18" charset="0"/>
                <a:cs typeface="Times New Roman" pitchFamily="18" charset="0"/>
              </a:rPr>
              <a:t>Насона</a:t>
            </a:r>
            <a:r>
              <a:rPr lang="ru-RU" sz="1400" dirty="0" smtClean="0">
                <a:solidFill>
                  <a:schemeClr val="tx1"/>
                </a:solidFill>
                <a:latin typeface="Times New Roman" pitchFamily="18" charset="0"/>
                <a:cs typeface="Times New Roman" pitchFamily="18" charset="0"/>
              </a:rPr>
              <a:t> Изосимова — и соответственно их потомки</a:t>
            </a:r>
            <a:endParaRPr lang="ru-RU" sz="1400"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a:stretch>
            <a:fillRect/>
          </a:stretch>
        </p:blipFill>
        <p:spPr>
          <a:xfrm>
            <a:off x="0" y="-24"/>
            <a:ext cx="9144000" cy="6858000"/>
          </a:xfrm>
          <a:prstGeom prst="rect">
            <a:avLst/>
          </a:prstGeom>
        </p:spPr>
      </p:pic>
      <p:sp>
        <p:nvSpPr>
          <p:cNvPr id="2" name="Заголовок 1"/>
          <p:cNvSpPr>
            <a:spLocks noGrp="1"/>
          </p:cNvSpPr>
          <p:nvPr>
            <p:ph type="title"/>
          </p:nvPr>
        </p:nvSpPr>
        <p:spPr>
          <a:solidFill>
            <a:schemeClr val="bg2">
              <a:lumMod val="50000"/>
            </a:schemeClr>
          </a:solidFill>
        </p:spPr>
        <p:txBody>
          <a:bodyPr/>
          <a:lstStyle/>
          <a:p>
            <a:r>
              <a:rPr lang="ru-RU"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Семья Распутина</a:t>
            </a:r>
            <a:endParaRPr lang="ru-RU" b="1" i="1" spc="100"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Прямоугольник 5"/>
          <p:cNvSpPr/>
          <p:nvPr/>
        </p:nvSpPr>
        <p:spPr>
          <a:xfrm>
            <a:off x="500034" y="5572140"/>
            <a:ext cx="3143272" cy="85725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Варламов, А. Н. Григорий Распутин – Новый / Алексей Варламов. -  2 - е изд. – М. : Мол. гвардия, 2008. – 850 с. : ил., фото. – (Жизнь замечательных людей).</a:t>
            </a:r>
          </a:p>
          <a:p>
            <a:pPr algn="ctr"/>
            <a:endParaRPr lang="ru-RU" sz="1600" dirty="0">
              <a:solidFill>
                <a:schemeClr val="tx1"/>
              </a:solidFill>
              <a:latin typeface="Times New Roman" pitchFamily="18" charset="0"/>
              <a:cs typeface="Times New Roman" pitchFamily="18" charset="0"/>
            </a:endParaRPr>
          </a:p>
        </p:txBody>
      </p:sp>
      <p:sp>
        <p:nvSpPr>
          <p:cNvPr id="7" name="Прямоугольник 6"/>
          <p:cNvSpPr/>
          <p:nvPr/>
        </p:nvSpPr>
        <p:spPr>
          <a:xfrm>
            <a:off x="4214810" y="2428868"/>
            <a:ext cx="4429156" cy="3286148"/>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endParaRPr lang="ru-RU" dirty="0" smtClean="0">
              <a:solidFill>
                <a:schemeClr val="tx1"/>
              </a:solidFill>
              <a:latin typeface="Times New Roman" pitchFamily="18" charset="0"/>
              <a:cs typeface="Times New Roman" pitchFamily="18" charset="0"/>
            </a:endParaRPr>
          </a:p>
          <a:p>
            <a:pPr algn="just">
              <a:buNone/>
            </a:pPr>
            <a:r>
              <a:rPr lang="ru-RU" sz="1400" dirty="0" smtClean="0">
                <a:solidFill>
                  <a:schemeClr val="tx1"/>
                </a:solidFill>
                <a:latin typeface="Times New Roman" pitchFamily="18" charset="0"/>
                <a:cs typeface="Times New Roman" pitchFamily="18" charset="0"/>
              </a:rPr>
              <a:t>Вот как пишет о семье Григория Распутина исследователь </a:t>
            </a:r>
            <a:r>
              <a:rPr lang="ru-RU" sz="1400" b="1" dirty="0" smtClean="0">
                <a:solidFill>
                  <a:schemeClr val="tx1"/>
                </a:solidFill>
                <a:latin typeface="Times New Roman" pitchFamily="18" charset="0"/>
                <a:cs typeface="Times New Roman" pitchFamily="18" charset="0"/>
              </a:rPr>
              <a:t>А. Варламов</a:t>
            </a:r>
            <a:r>
              <a:rPr lang="ru-RU" sz="1400" dirty="0" smtClean="0">
                <a:solidFill>
                  <a:schemeClr val="tx1"/>
                </a:solidFill>
                <a:latin typeface="Times New Roman" pitchFamily="18" charset="0"/>
                <a:cs typeface="Times New Roman" pitchFamily="18" charset="0"/>
              </a:rPr>
              <a:t>: </a:t>
            </a:r>
            <a:r>
              <a:rPr lang="ru-RU" sz="1600" i="1" dirty="0" smtClean="0">
                <a:solidFill>
                  <a:srgbClr val="002060"/>
                </a:solidFill>
                <a:latin typeface="Times New Roman" pitchFamily="18" charset="0"/>
                <a:cs typeface="Times New Roman" pitchFamily="18" charset="0"/>
              </a:rPr>
              <a:t>«Дети Анны и Ефима Распутиных умирали один за другим. Сначала в 1863 году, прожив несколько месяцев, умерла дочь Евдокия, год спустя ещё одна девочка, тоже названная Евдокией. Третью дочку назвали Гликерией, но прожила она всего несколько месяцев. 17 августа 1867 года родился сын Андрей, оказавшийся, как и его сёстры, не жильцом. Наконец в 1869-м родился пятый ребёнок — Григорий. Имя дали по святцам в честь святителя Григория </a:t>
            </a:r>
            <a:r>
              <a:rPr lang="ru-RU" sz="1600" i="1" dirty="0" err="1" smtClean="0">
                <a:solidFill>
                  <a:srgbClr val="002060"/>
                </a:solidFill>
                <a:latin typeface="Times New Roman" pitchFamily="18" charset="0"/>
                <a:cs typeface="Times New Roman" pitchFamily="18" charset="0"/>
              </a:rPr>
              <a:t>Нисского</a:t>
            </a:r>
            <a:r>
              <a:rPr lang="ru-RU" sz="1600" i="1" dirty="0" smtClean="0">
                <a:solidFill>
                  <a:srgbClr val="002060"/>
                </a:solidFill>
                <a:latin typeface="Times New Roman" pitchFamily="18" charset="0"/>
                <a:cs typeface="Times New Roman" pitchFamily="18" charset="0"/>
              </a:rPr>
              <a:t>»</a:t>
            </a:r>
          </a:p>
          <a:p>
            <a:pPr algn="just" fontAlgn="base"/>
            <a:endParaRPr lang="ru-RU" i="1" dirty="0">
              <a:solidFill>
                <a:schemeClr val="tx1"/>
              </a:solidFill>
              <a:latin typeface="Times New Roman" pitchFamily="18" charset="0"/>
              <a:cs typeface="Times New Roman" pitchFamily="18" charset="0"/>
            </a:endParaRPr>
          </a:p>
        </p:txBody>
      </p:sp>
      <p:pic>
        <p:nvPicPr>
          <p:cNvPr id="9" name="Рисунок 8" descr="56b29828b448d.jpg"/>
          <p:cNvPicPr>
            <a:picLocks noChangeAspect="1"/>
          </p:cNvPicPr>
          <p:nvPr/>
        </p:nvPicPr>
        <p:blipFill>
          <a:blip r:embed="rId3" cstate="email"/>
          <a:stretch>
            <a:fillRect/>
          </a:stretch>
        </p:blipFill>
        <p:spPr>
          <a:xfrm>
            <a:off x="857224" y="1643050"/>
            <a:ext cx="2571768" cy="37407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a:stretch>
            <a:fillRect/>
          </a:stretch>
        </p:blipFill>
        <p:spPr>
          <a:xfrm>
            <a:off x="0" y="-24"/>
            <a:ext cx="9144000" cy="6858000"/>
          </a:xfrm>
          <a:prstGeom prst="rect">
            <a:avLst/>
          </a:prstGeom>
        </p:spPr>
      </p:pic>
      <p:sp>
        <p:nvSpPr>
          <p:cNvPr id="2" name="Заголовок 1"/>
          <p:cNvSpPr>
            <a:spLocks noGrp="1"/>
          </p:cNvSpPr>
          <p:nvPr>
            <p:ph type="title"/>
          </p:nvPr>
        </p:nvSpPr>
        <p:spPr>
          <a:solidFill>
            <a:schemeClr val="bg2">
              <a:lumMod val="50000"/>
            </a:schemeClr>
          </a:solidFill>
        </p:spPr>
        <p:txBody>
          <a:bodyPr/>
          <a:lstStyle/>
          <a:p>
            <a:r>
              <a:rPr lang="ru-RU"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Семья Распутина</a:t>
            </a:r>
            <a:endParaRPr lang="ru-RU" b="1" i="1" spc="100"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Прямоугольник 6"/>
          <p:cNvSpPr/>
          <p:nvPr/>
        </p:nvSpPr>
        <p:spPr>
          <a:xfrm>
            <a:off x="571472" y="4500570"/>
            <a:ext cx="8072494" cy="2214578"/>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ru-RU" sz="1600" dirty="0" smtClean="0">
              <a:solidFill>
                <a:schemeClr val="tx1"/>
              </a:solidFill>
              <a:latin typeface="Times New Roman" pitchFamily="18" charset="0"/>
              <a:cs typeface="Times New Roman" pitchFamily="18" charset="0"/>
            </a:endParaRPr>
          </a:p>
          <a:p>
            <a:pPr algn="just"/>
            <a:r>
              <a:rPr lang="ru-RU" sz="1400" dirty="0" smtClean="0">
                <a:solidFill>
                  <a:schemeClr val="tx1"/>
                </a:solidFill>
                <a:latin typeface="Times New Roman" pitchFamily="18" charset="0"/>
                <a:cs typeface="Times New Roman" pitchFamily="18" charset="0"/>
              </a:rPr>
              <a:t>Распутина</a:t>
            </a:r>
            <a:r>
              <a:rPr lang="ru-RU" sz="1400" dirty="0" smtClean="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dirty="0" smtClean="0">
                <a:solidFill>
                  <a:schemeClr val="tx1"/>
                </a:solidFill>
                <a:latin typeface="Times New Roman" pitchFamily="18" charset="0"/>
                <a:cs typeface="Times New Roman" pitchFamily="18" charset="0"/>
              </a:rPr>
              <a:t>часто изображают чуть ли не великаном, монстром, обладавшим железным здоровьем и способным есть стёкла и гвозди. На самом деле Григорий рос слабым и болезненным ребёнком. При этом уже в детском возрасте мышление Григория отличалось от хода мыслей простого обывателя. Сам Григорий Ефимович об этом пишет так: </a:t>
            </a:r>
            <a:r>
              <a:rPr lang="ru-RU" sz="1600" i="1" dirty="0" smtClean="0">
                <a:solidFill>
                  <a:srgbClr val="002060"/>
                </a:solidFill>
                <a:latin typeface="Times New Roman" pitchFamily="18" charset="0"/>
                <a:cs typeface="Times New Roman" pitchFamily="18" charset="0"/>
              </a:rPr>
              <a:t>«В 15 лет в моём селе, когда солнышко тепло грело, а птицы пели райские песни, я ходил по дорожке и не смел идти по середине её... Я мечтал о Боге... Душа моя рвалась вдаль... Не раз, мечтая так, я плакал и не знал, откуда слёзы и зачем они. Я верил в хорошее, доброе и часто сиживал я со стариками, слушая их рассказы о житии святых, великих подвигах, больших делах»</a:t>
            </a:r>
            <a:endParaRPr lang="ru-RU" i="1" dirty="0" smtClean="0">
              <a:solidFill>
                <a:srgbClr val="002060"/>
              </a:solidFill>
              <a:latin typeface="Times New Roman" pitchFamily="18" charset="0"/>
              <a:cs typeface="Times New Roman" pitchFamily="18" charset="0"/>
            </a:endParaRPr>
          </a:p>
          <a:p>
            <a:pPr algn="just" fontAlgn="base"/>
            <a:endParaRPr lang="ru-RU" i="1" dirty="0">
              <a:solidFill>
                <a:schemeClr val="tx1"/>
              </a:solidFill>
              <a:latin typeface="Times New Roman" pitchFamily="18" charset="0"/>
              <a:cs typeface="Times New Roman" pitchFamily="18" charset="0"/>
            </a:endParaRPr>
          </a:p>
        </p:txBody>
      </p:sp>
      <p:pic>
        <p:nvPicPr>
          <p:cNvPr id="11" name="Рисунок 10" descr="Rasputin-012.jpg"/>
          <p:cNvPicPr>
            <a:picLocks noChangeAspect="1"/>
          </p:cNvPicPr>
          <p:nvPr/>
        </p:nvPicPr>
        <p:blipFill>
          <a:blip r:embed="rId3"/>
          <a:stretch>
            <a:fillRect/>
          </a:stretch>
        </p:blipFill>
        <p:spPr>
          <a:xfrm>
            <a:off x="2357422" y="1643050"/>
            <a:ext cx="4407540" cy="2643206"/>
          </a:xfrm>
          <a:prstGeom prst="rect">
            <a:avLst/>
          </a:prstGeom>
          <a:ln w="38100">
            <a:solidFill>
              <a:schemeClr val="bg2">
                <a:lumMod val="25000"/>
              </a:schemeClr>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solidFill>
            <a:schemeClr val="bg2">
              <a:lumMod val="50000"/>
            </a:schemeClr>
          </a:solidFill>
        </p:spPr>
        <p:txBody>
          <a:bodyPr/>
          <a:lstStyle/>
          <a:p>
            <a:r>
              <a:rPr lang="ru-RU"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Личная жизнь</a:t>
            </a:r>
            <a:endParaRPr lang="ru-RU" b="1" i="1" spc="100"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Прямоугольник 5"/>
          <p:cNvSpPr/>
          <p:nvPr/>
        </p:nvSpPr>
        <p:spPr>
          <a:xfrm>
            <a:off x="5792568" y="5929330"/>
            <a:ext cx="2857520" cy="7143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Распутин </a:t>
            </a:r>
            <a:r>
              <a:rPr lang="ru-RU" sz="1400" dirty="0" smtClean="0">
                <a:solidFill>
                  <a:schemeClr val="tx1"/>
                </a:solidFill>
                <a:latin typeface="Times New Roman" pitchFamily="18" charset="0"/>
                <a:cs typeface="Times New Roman" pitchFamily="18" charset="0"/>
              </a:rPr>
              <a:t>с детьми </a:t>
            </a:r>
          </a:p>
          <a:p>
            <a:pPr algn="ctr"/>
            <a:r>
              <a:rPr lang="ru-RU" sz="1400" dirty="0" smtClean="0">
                <a:solidFill>
                  <a:schemeClr val="tx1"/>
                </a:solidFill>
                <a:latin typeface="Times New Roman" pitchFamily="18" charset="0"/>
                <a:cs typeface="Times New Roman" pitchFamily="18" charset="0"/>
              </a:rPr>
              <a:t>(слева направо): </a:t>
            </a:r>
          </a:p>
          <a:p>
            <a:pPr algn="ctr"/>
            <a:r>
              <a:rPr lang="ru-RU" sz="1400" dirty="0" smtClean="0">
                <a:solidFill>
                  <a:schemeClr val="tx1"/>
                </a:solidFill>
                <a:latin typeface="Times New Roman" pitchFamily="18" charset="0"/>
                <a:cs typeface="Times New Roman" pitchFamily="18" charset="0"/>
              </a:rPr>
              <a:t>Матрена, Варя, Митя</a:t>
            </a:r>
            <a:endParaRPr lang="ru-RU" sz="1400" dirty="0">
              <a:solidFill>
                <a:schemeClr val="tx1"/>
              </a:solidFill>
              <a:latin typeface="Times New Roman" pitchFamily="18" charset="0"/>
              <a:cs typeface="Times New Roman" pitchFamily="18" charset="0"/>
            </a:endParaRPr>
          </a:p>
        </p:txBody>
      </p:sp>
      <p:sp>
        <p:nvSpPr>
          <p:cNvPr id="7" name="Прямоугольник 6"/>
          <p:cNvSpPr/>
          <p:nvPr/>
        </p:nvSpPr>
        <p:spPr>
          <a:xfrm>
            <a:off x="500034" y="1643050"/>
            <a:ext cx="4643470" cy="1785950"/>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ru-RU" sz="1400" dirty="0" smtClean="0">
                <a:solidFill>
                  <a:schemeClr val="tx1"/>
                </a:solidFill>
                <a:latin typeface="Times New Roman" pitchFamily="18" charset="0"/>
                <a:cs typeface="Times New Roman" pitchFamily="18" charset="0"/>
              </a:rPr>
              <a:t>Личная жизнь Григория Распутина также таинственна, как и его судьба. Известно, что еще в 1900 году во время паломничества по святым местам мира он женился на такой же как он крестьянке-паломнице Прасковье Дубровиной, ставшей его единственной спутницей жизни. В семье Распутиных родилось трое детей – Матрена, Варвара и Дмитрий</a:t>
            </a:r>
          </a:p>
        </p:txBody>
      </p:sp>
      <p:pic>
        <p:nvPicPr>
          <p:cNvPr id="8" name="Рисунок 7" descr="5089-zagadki-putanitsi-pro-skazki.jpg"/>
          <p:cNvPicPr>
            <a:picLocks noChangeAspect="1"/>
          </p:cNvPicPr>
          <p:nvPr/>
        </p:nvPicPr>
        <p:blipFill>
          <a:blip r:embed="rId3" cstate="email"/>
          <a:srcRect/>
          <a:stretch>
            <a:fillRect/>
          </a:stretch>
        </p:blipFill>
        <p:spPr>
          <a:xfrm>
            <a:off x="5814340" y="1643050"/>
            <a:ext cx="2817819" cy="4181471"/>
          </a:xfrm>
          <a:prstGeom prst="rect">
            <a:avLst/>
          </a:prstGeom>
          <a:ln w="38100">
            <a:solidFill>
              <a:schemeClr val="bg2">
                <a:lumMod val="25000"/>
              </a:schemeClr>
            </a:solidFill>
          </a:ln>
        </p:spPr>
      </p:pic>
      <p:pic>
        <p:nvPicPr>
          <p:cNvPr id="9" name="Рисунок 8" descr="4c655.jpg"/>
          <p:cNvPicPr>
            <a:picLocks noChangeAspect="1"/>
          </p:cNvPicPr>
          <p:nvPr/>
        </p:nvPicPr>
        <p:blipFill>
          <a:blip r:embed="rId4" cstate="email"/>
          <a:stretch>
            <a:fillRect/>
          </a:stretch>
        </p:blipFill>
        <p:spPr>
          <a:xfrm>
            <a:off x="500034" y="3643314"/>
            <a:ext cx="1629862" cy="26239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Прямоугольник 9"/>
          <p:cNvSpPr/>
          <p:nvPr/>
        </p:nvSpPr>
        <p:spPr>
          <a:xfrm>
            <a:off x="2285984" y="3857628"/>
            <a:ext cx="2857520" cy="92869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Танеева (</a:t>
            </a:r>
            <a:r>
              <a:rPr lang="ru-RU" sz="1200" dirty="0" err="1" smtClean="0">
                <a:solidFill>
                  <a:schemeClr val="tx1"/>
                </a:solidFill>
                <a:latin typeface="Times New Roman" pitchFamily="18" charset="0"/>
                <a:cs typeface="Times New Roman" pitchFamily="18" charset="0"/>
              </a:rPr>
              <a:t>Вырубова</a:t>
            </a:r>
            <a:r>
              <a:rPr lang="ru-RU" sz="1200" dirty="0" smtClean="0">
                <a:solidFill>
                  <a:schemeClr val="tx1"/>
                </a:solidFill>
                <a:latin typeface="Times New Roman" pitchFamily="18" charset="0"/>
                <a:cs typeface="Times New Roman" pitchFamily="18" charset="0"/>
              </a:rPr>
              <a:t>), А. А. Распутин / Анна Танеева (</a:t>
            </a:r>
            <a:r>
              <a:rPr lang="ru-RU" sz="1200" dirty="0" err="1" smtClean="0">
                <a:solidFill>
                  <a:schemeClr val="tx1"/>
                </a:solidFill>
                <a:latin typeface="Times New Roman" pitchFamily="18" charset="0"/>
                <a:cs typeface="Times New Roman" pitchFamily="18" charset="0"/>
              </a:rPr>
              <a:t>Вырубова</a:t>
            </a:r>
            <a:r>
              <a:rPr lang="ru-RU" sz="1200" dirty="0" smtClean="0">
                <a:solidFill>
                  <a:schemeClr val="tx1"/>
                </a:solidFill>
                <a:latin typeface="Times New Roman" pitchFamily="18" charset="0"/>
                <a:cs typeface="Times New Roman" pitchFamily="18" charset="0"/>
              </a:rPr>
              <a:t>). – М. : Панорама, 1990. – 30 с. – (Мгновения истории).</a:t>
            </a:r>
          </a:p>
          <a:p>
            <a:pPr algn="ctr"/>
            <a:endParaRPr lang="ru-RU" sz="1400" dirty="0">
              <a:solidFill>
                <a:schemeClr val="bg2">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solidFill>
            <a:schemeClr val="bg2">
              <a:lumMod val="50000"/>
            </a:schemeClr>
          </a:solidFill>
        </p:spPr>
        <p:txBody>
          <a:bodyPr/>
          <a:lstStyle/>
          <a:p>
            <a:r>
              <a:rPr lang="ru-RU"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Личная жизнь</a:t>
            </a:r>
            <a:endParaRPr lang="ru-RU" b="1" i="1" spc="100"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Прямоугольник 5"/>
          <p:cNvSpPr/>
          <p:nvPr/>
        </p:nvSpPr>
        <p:spPr>
          <a:xfrm>
            <a:off x="5214942" y="6000768"/>
            <a:ext cx="3429024" cy="5000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latin typeface="Times New Roman" pitchFamily="18" charset="0"/>
                <a:cs typeface="Times New Roman" pitchFamily="18" charset="0"/>
              </a:rPr>
              <a:t>Распутин</a:t>
            </a:r>
            <a:r>
              <a:rPr lang="ru-RU" sz="1400" dirty="0" smtClean="0">
                <a:solidFill>
                  <a:schemeClr val="tx1"/>
                </a:solidFill>
                <a:latin typeface="Times New Roman" pitchFamily="18" charset="0"/>
                <a:cs typeface="Times New Roman" pitchFamily="18" charset="0"/>
              </a:rPr>
              <a:t> в кругу своих поклонников, преимущественно женщин</a:t>
            </a:r>
            <a:endParaRPr lang="ru-RU" sz="1400" dirty="0">
              <a:solidFill>
                <a:schemeClr val="tx1"/>
              </a:solidFill>
              <a:latin typeface="Times New Roman" pitchFamily="18" charset="0"/>
              <a:cs typeface="Times New Roman" pitchFamily="18" charset="0"/>
            </a:endParaRPr>
          </a:p>
        </p:txBody>
      </p:sp>
      <p:sp>
        <p:nvSpPr>
          <p:cNvPr id="7" name="Прямоугольник 6"/>
          <p:cNvSpPr/>
          <p:nvPr/>
        </p:nvSpPr>
        <p:spPr>
          <a:xfrm>
            <a:off x="500034" y="1643050"/>
            <a:ext cx="4143404" cy="4214842"/>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ru-RU" sz="1400" dirty="0" smtClean="0">
                <a:solidFill>
                  <a:schemeClr val="bg2">
                    <a:lumMod val="10000"/>
                  </a:schemeClr>
                </a:solidFill>
                <a:latin typeface="Times New Roman" pitchFamily="18" charset="0"/>
                <a:cs typeface="Times New Roman" pitchFamily="18" charset="0"/>
              </a:rPr>
              <a:t>Многие женщины были падки на гипнотические чары</a:t>
            </a:r>
            <a:r>
              <a:rPr lang="ru-RU" sz="1400" dirty="0" smtClean="0">
                <a:solidFill>
                  <a:schemeClr val="bg2">
                    <a:lumMod val="1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ru-RU" sz="1400" dirty="0" smtClean="0">
                <a:solidFill>
                  <a:schemeClr val="bg2">
                    <a:lumMod val="10000"/>
                  </a:schemeClr>
                </a:solidFill>
                <a:latin typeface="Times New Roman" pitchFamily="18" charset="0"/>
                <a:cs typeface="Times New Roman" pitchFamily="18" charset="0"/>
              </a:rPr>
              <a:t>Распутина. Многие даже приглашали его остаться в своём доме, обещали быть на всю жизнь ему преданными. Некоторые женщины утверждали, что Распутин применял к ним грубую силу. Говорили, что он собирал пряди волос женщин, с которыми имел связь. Когда его дом снесли в 1977 году, в нём действительно обнаружили несколько коробок с волосами. Бесчисленные оргии, связь с императрицей – всё это приписывали Распутину, считая его наиболее удачливым сексуальным авантюристом в истории. Вокруг "старца" образовался довольно обширный круг его рьяных поклонниц, куда входили дамы петербургского света и полусвета. Они боготворили его и составили целую свиту, получив название «</a:t>
            </a:r>
            <a:r>
              <a:rPr lang="ru-RU" sz="1400" dirty="0" err="1" smtClean="0">
                <a:solidFill>
                  <a:schemeClr val="bg2">
                    <a:lumMod val="10000"/>
                  </a:schemeClr>
                </a:solidFill>
                <a:latin typeface="Times New Roman" pitchFamily="18" charset="0"/>
                <a:cs typeface="Times New Roman" pitchFamily="18" charset="0"/>
              </a:rPr>
              <a:t>распутинок</a:t>
            </a:r>
            <a:r>
              <a:rPr lang="ru-RU" sz="1400" dirty="0" smtClean="0">
                <a:solidFill>
                  <a:schemeClr val="bg2">
                    <a:lumMod val="10000"/>
                  </a:schemeClr>
                </a:solidFill>
                <a:latin typeface="Times New Roman" pitchFamily="18" charset="0"/>
                <a:cs typeface="Times New Roman" pitchFamily="18" charset="0"/>
              </a:rPr>
              <a:t>»</a:t>
            </a:r>
          </a:p>
        </p:txBody>
      </p:sp>
      <p:pic>
        <p:nvPicPr>
          <p:cNvPr id="9" name="Рисунок 8" descr="1q1wdv.jpg"/>
          <p:cNvPicPr>
            <a:picLocks noChangeAspect="1"/>
          </p:cNvPicPr>
          <p:nvPr/>
        </p:nvPicPr>
        <p:blipFill>
          <a:blip r:embed="rId3" cstate="email"/>
          <a:stretch>
            <a:fillRect/>
          </a:stretch>
        </p:blipFill>
        <p:spPr>
          <a:xfrm>
            <a:off x="7429520" y="1571612"/>
            <a:ext cx="1336666" cy="201715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Рисунок 9" descr="1391772265_53-1a.jpg"/>
          <p:cNvPicPr>
            <a:picLocks noChangeAspect="1"/>
          </p:cNvPicPr>
          <p:nvPr/>
        </p:nvPicPr>
        <p:blipFill>
          <a:blip r:embed="rId4" cstate="email"/>
          <a:stretch>
            <a:fillRect/>
          </a:stretch>
        </p:blipFill>
        <p:spPr>
          <a:xfrm>
            <a:off x="5214942" y="3792312"/>
            <a:ext cx="3429024" cy="2042174"/>
          </a:xfrm>
          <a:prstGeom prst="rect">
            <a:avLst/>
          </a:prstGeom>
          <a:ln w="38100">
            <a:solidFill>
              <a:schemeClr val="bg2">
                <a:lumMod val="25000"/>
              </a:schemeClr>
            </a:solidFill>
          </a:ln>
        </p:spPr>
      </p:pic>
      <p:sp>
        <p:nvSpPr>
          <p:cNvPr id="11" name="Прямоугольник 10"/>
          <p:cNvSpPr/>
          <p:nvPr/>
        </p:nvSpPr>
        <p:spPr>
          <a:xfrm>
            <a:off x="5214942" y="1643050"/>
            <a:ext cx="2071702" cy="11430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ru-RU" sz="1200" dirty="0" smtClean="0">
              <a:solidFill>
                <a:schemeClr val="tx1"/>
              </a:solidFill>
              <a:latin typeface="Times New Roman" pitchFamily="18" charset="0"/>
              <a:cs typeface="Times New Roman" pitchFamily="18" charset="0"/>
            </a:endParaRPr>
          </a:p>
          <a:p>
            <a:pPr lvl="0" algn="just"/>
            <a:r>
              <a:rPr lang="ru-RU" sz="1200" dirty="0" err="1" smtClean="0">
                <a:solidFill>
                  <a:schemeClr val="tx1"/>
                </a:solidFill>
                <a:latin typeface="Times New Roman" pitchFamily="18" charset="0"/>
                <a:cs typeface="Times New Roman" pitchFamily="18" charset="0"/>
              </a:rPr>
              <a:t>Фюлёп-Миллер</a:t>
            </a:r>
            <a:r>
              <a:rPr lang="ru-RU" sz="1200" dirty="0" smtClean="0">
                <a:solidFill>
                  <a:schemeClr val="tx1"/>
                </a:solidFill>
                <a:latin typeface="Times New Roman" pitchFamily="18" charset="0"/>
                <a:cs typeface="Times New Roman" pitchFamily="18" charset="0"/>
              </a:rPr>
              <a:t>, Р.</a:t>
            </a:r>
          </a:p>
          <a:p>
            <a:pPr algn="just"/>
            <a:r>
              <a:rPr lang="ru-RU" sz="1200" dirty="0" smtClean="0">
                <a:solidFill>
                  <a:schemeClr val="tx1"/>
                </a:solidFill>
                <a:latin typeface="Times New Roman" pitchFamily="18" charset="0"/>
                <a:cs typeface="Times New Roman" pitchFamily="18" charset="0"/>
              </a:rPr>
              <a:t>Святой демон Распутин : пер. с нем / Рене </a:t>
            </a:r>
            <a:r>
              <a:rPr lang="ru-RU" sz="1200" dirty="0" err="1" smtClean="0">
                <a:solidFill>
                  <a:schemeClr val="tx1"/>
                </a:solidFill>
                <a:latin typeface="Times New Roman" pitchFamily="18" charset="0"/>
                <a:cs typeface="Times New Roman" pitchFamily="18" charset="0"/>
              </a:rPr>
              <a:t>Фюлёп-Миллер</a:t>
            </a:r>
            <a:r>
              <a:rPr lang="ru-RU" sz="1200" dirty="0" smtClean="0">
                <a:solidFill>
                  <a:schemeClr val="tx1"/>
                </a:solidFill>
                <a:latin typeface="Times New Roman" pitchFamily="18" charset="0"/>
                <a:cs typeface="Times New Roman" pitchFamily="18" charset="0"/>
              </a:rPr>
              <a:t> – М. : Республика, 1992. – 350 с.</a:t>
            </a:r>
          </a:p>
          <a:p>
            <a:pPr algn="ctr"/>
            <a:endParaRPr lang="ru-RU" sz="16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фон.jpg"/>
          <p:cNvPicPr>
            <a:picLocks noChangeAspect="1"/>
          </p:cNvPicPr>
          <p:nvPr/>
        </p:nvPicPr>
        <p:blipFill>
          <a:blip r:embed="rId2"/>
          <a:stretch>
            <a:fillRect/>
          </a:stretch>
        </p:blipFill>
        <p:spPr>
          <a:xfrm>
            <a:off x="0" y="0"/>
            <a:ext cx="9144000" cy="6858000"/>
          </a:xfrm>
          <a:prstGeom prst="rect">
            <a:avLst/>
          </a:prstGeom>
        </p:spPr>
      </p:pic>
      <p:sp>
        <p:nvSpPr>
          <p:cNvPr id="2" name="Заголовок 1"/>
          <p:cNvSpPr>
            <a:spLocks noGrp="1"/>
          </p:cNvSpPr>
          <p:nvPr>
            <p:ph type="title"/>
          </p:nvPr>
        </p:nvSpPr>
        <p:spPr>
          <a:xfrm>
            <a:off x="500034" y="285728"/>
            <a:ext cx="8229600" cy="1143000"/>
          </a:xfrm>
          <a:solidFill>
            <a:schemeClr val="bg2">
              <a:lumMod val="50000"/>
            </a:schemeClr>
          </a:solidFill>
        </p:spPr>
        <p:txBody>
          <a:bodyPr/>
          <a:lstStyle/>
          <a:p>
            <a:r>
              <a:rPr lang="ru-RU" b="1" i="1" spc="100" dirty="0" smtClean="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Сила молитвы</a:t>
            </a:r>
            <a:endParaRPr lang="ru-RU" b="1" i="1" spc="100" dirty="0">
              <a:solidFill>
                <a:schemeClr val="bg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Рисунок 4" descr="grigori_rasputin___8_by_terra4321-d5md54k">
            <a:hlinkClick r:id="rId3" tgtFrame="&quot;_blank&quot;"/>
          </p:cNvPr>
          <p:cNvPicPr/>
          <p:nvPr/>
        </p:nvPicPr>
        <p:blipFill>
          <a:blip r:embed="rId4" cstate="email"/>
          <a:srcRect/>
          <a:stretch>
            <a:fillRect/>
          </a:stretch>
        </p:blipFill>
        <p:spPr bwMode="auto">
          <a:xfrm>
            <a:off x="5193170" y="1643050"/>
            <a:ext cx="3500462" cy="4798549"/>
          </a:xfrm>
          <a:prstGeom prst="rect">
            <a:avLst/>
          </a:prstGeom>
          <a:noFill/>
          <a:ln w="38100">
            <a:solidFill>
              <a:schemeClr val="bg2">
                <a:lumMod val="25000"/>
              </a:schemeClr>
            </a:solidFill>
            <a:miter lim="800000"/>
            <a:headEnd/>
            <a:tailEnd/>
          </a:ln>
        </p:spPr>
      </p:pic>
      <p:sp>
        <p:nvSpPr>
          <p:cNvPr id="6" name="Прямоугольник 5"/>
          <p:cNvSpPr/>
          <p:nvPr/>
        </p:nvSpPr>
        <p:spPr>
          <a:xfrm>
            <a:off x="500034" y="1670944"/>
            <a:ext cx="4357718" cy="2686750"/>
          </a:xfrm>
          <a:prstGeom prst="rect">
            <a:avLst/>
          </a:prstGeom>
          <a:solidFill>
            <a:schemeClr val="bg2">
              <a:lumMod val="75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None/>
            </a:pPr>
            <a:r>
              <a:rPr lang="ru-RU" sz="1400" dirty="0" smtClean="0">
                <a:solidFill>
                  <a:schemeClr val="tx1"/>
                </a:solidFill>
                <a:latin typeface="Times New Roman" pitchFamily="18" charset="0"/>
                <a:cs typeface="Times New Roman" pitchFamily="18" charset="0"/>
              </a:rPr>
              <a:t>Григорий рано осознал силу своей молитвы, проявившуюся в отношении как животных, так и людей. Вот как пишет об этом его </a:t>
            </a:r>
            <a:r>
              <a:rPr lang="ru-RU" sz="1400" b="1" dirty="0" smtClean="0">
                <a:solidFill>
                  <a:schemeClr val="tx1"/>
                </a:solidFill>
                <a:latin typeface="Times New Roman" pitchFamily="18" charset="0"/>
                <a:cs typeface="Times New Roman" pitchFamily="18" charset="0"/>
              </a:rPr>
              <a:t>дочь Матрёна</a:t>
            </a:r>
            <a:r>
              <a:rPr lang="ru-RU" sz="1400" dirty="0" smtClean="0">
                <a:solidFill>
                  <a:schemeClr val="tx1"/>
                </a:solidFill>
                <a:latin typeface="Times New Roman" pitchFamily="18" charset="0"/>
                <a:cs typeface="Times New Roman" pitchFamily="18" charset="0"/>
              </a:rPr>
              <a:t>: </a:t>
            </a:r>
          </a:p>
          <a:p>
            <a:pPr algn="just">
              <a:buNone/>
            </a:pPr>
            <a:r>
              <a:rPr lang="ru-RU" sz="1600" i="1" dirty="0" smtClean="0">
                <a:solidFill>
                  <a:srgbClr val="002060"/>
                </a:solidFill>
                <a:latin typeface="Times New Roman" pitchFamily="18" charset="0"/>
                <a:cs typeface="Times New Roman" pitchFamily="18" charset="0"/>
              </a:rPr>
              <a:t>«От деда я знаю о необыкновенной способности отца обращаться с домашними животными. Стоя рядом с норовистым конём, он мог, положив ему на шею ладонь, тихо произнести несколько слов, и животное тут же успокаивалось. А когда он смотрел, как доят, корова становилась совершенно смирной»</a:t>
            </a:r>
            <a:endParaRPr lang="ru-RU" sz="1200" dirty="0" smtClean="0">
              <a:solidFill>
                <a:schemeClr val="tx1"/>
              </a:solidFill>
              <a:latin typeface="Times New Roman" pitchFamily="18" charset="0"/>
              <a:cs typeface="Times New Roman" pitchFamily="18" charset="0"/>
            </a:endParaRPr>
          </a:p>
        </p:txBody>
      </p:sp>
      <p:pic>
        <p:nvPicPr>
          <p:cNvPr id="7" name="Рисунок 6" descr="54463a6b276f3.jpeg"/>
          <p:cNvPicPr>
            <a:picLocks noChangeAspect="1"/>
          </p:cNvPicPr>
          <p:nvPr/>
        </p:nvPicPr>
        <p:blipFill>
          <a:blip r:embed="rId5" cstate="email"/>
          <a:stretch>
            <a:fillRect/>
          </a:stretch>
        </p:blipFill>
        <p:spPr>
          <a:xfrm>
            <a:off x="3214678" y="4286256"/>
            <a:ext cx="1509709" cy="21572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Прямоугольник 7"/>
          <p:cNvSpPr/>
          <p:nvPr/>
        </p:nvSpPr>
        <p:spPr>
          <a:xfrm>
            <a:off x="500034" y="5317020"/>
            <a:ext cx="2571768" cy="114300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ru-RU" sz="1200" dirty="0" smtClean="0">
              <a:solidFill>
                <a:schemeClr val="tx1"/>
              </a:solidFill>
              <a:latin typeface="Times New Roman" pitchFamily="18" charset="0"/>
              <a:cs typeface="Times New Roman" pitchFamily="18" charset="0"/>
            </a:endParaRPr>
          </a:p>
          <a:p>
            <a:pPr lvl="0"/>
            <a:r>
              <a:rPr lang="ru-RU" sz="1200" dirty="0" smtClean="0">
                <a:solidFill>
                  <a:schemeClr val="tx1"/>
                </a:solidFill>
                <a:latin typeface="Times New Roman" pitchFamily="18" charset="0"/>
                <a:cs typeface="Times New Roman" pitchFamily="18" charset="0"/>
              </a:rPr>
              <a:t>Святой черт : тайна Григория Распутина : воспоминания, документы, материалы следственной комиссии / [</a:t>
            </a:r>
            <a:r>
              <a:rPr lang="ru-RU" sz="1200" dirty="0" err="1" smtClean="0">
                <a:solidFill>
                  <a:schemeClr val="tx1"/>
                </a:solidFill>
                <a:latin typeface="Times New Roman" pitchFamily="18" charset="0"/>
                <a:cs typeface="Times New Roman" pitchFamily="18" charset="0"/>
              </a:rPr>
              <a:t>предисл</a:t>
            </a:r>
            <a:r>
              <a:rPr lang="ru-RU" sz="1200" dirty="0" smtClean="0">
                <a:solidFill>
                  <a:schemeClr val="tx1"/>
                </a:solidFill>
                <a:latin typeface="Times New Roman" pitchFamily="18" charset="0"/>
                <a:cs typeface="Times New Roman" pitchFamily="18" charset="0"/>
              </a:rPr>
              <a:t>. и сост. А. </a:t>
            </a:r>
            <a:r>
              <a:rPr lang="ru-RU" sz="1200" dirty="0" err="1" smtClean="0">
                <a:solidFill>
                  <a:schemeClr val="tx1"/>
                </a:solidFill>
                <a:latin typeface="Times New Roman" pitchFamily="18" charset="0"/>
                <a:cs typeface="Times New Roman" pitchFamily="18" charset="0"/>
              </a:rPr>
              <a:t>Кочетова</a:t>
            </a:r>
            <a:r>
              <a:rPr lang="ru-RU" sz="1200" dirty="0" smtClean="0">
                <a:solidFill>
                  <a:schemeClr val="tx1"/>
                </a:solidFill>
                <a:latin typeface="Times New Roman" pitchFamily="18" charset="0"/>
                <a:cs typeface="Times New Roman" pitchFamily="18" charset="0"/>
              </a:rPr>
              <a:t>]. – М. : Кн. Палата. 1990. – 317 с.</a:t>
            </a:r>
          </a:p>
          <a:p>
            <a:pPr algn="just"/>
            <a:endParaRPr lang="ru-RU" sz="120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1001</TotalTime>
  <Words>3170</Words>
  <PresentationFormat>Экран (4:3)</PresentationFormat>
  <Paragraphs>241</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Виртуальная выставка «ЗАГАДОЧНЫЙ  ФАВОРИТ»</vt:lpstr>
      <vt:lpstr>Слайд 2</vt:lpstr>
      <vt:lpstr>Слайд 3</vt:lpstr>
      <vt:lpstr>Говорящая фамилия</vt:lpstr>
      <vt:lpstr>Семья Распутина</vt:lpstr>
      <vt:lpstr>Семья Распутина</vt:lpstr>
      <vt:lpstr>Личная жизнь</vt:lpstr>
      <vt:lpstr>Личная жизнь</vt:lpstr>
      <vt:lpstr>Сила молитвы</vt:lpstr>
      <vt:lpstr>Распутин и церковь</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Виртуальная выставка «Загадочный  Григорий Распутин»</dc:title>
  <cp:lastModifiedBy>Полонская</cp:lastModifiedBy>
  <cp:revision>131</cp:revision>
  <dcterms:modified xsi:type="dcterms:W3CDTF">2016-04-01T06:00:41Z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